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34"/>
  </p:notesMasterIdLst>
  <p:sldIdLst>
    <p:sldId id="257" r:id="rId2"/>
    <p:sldId id="258" r:id="rId3"/>
    <p:sldId id="259" r:id="rId4"/>
    <p:sldId id="261" r:id="rId5"/>
    <p:sldId id="263" r:id="rId6"/>
    <p:sldId id="265" r:id="rId7"/>
    <p:sldId id="267" r:id="rId8"/>
    <p:sldId id="269" r:id="rId9"/>
    <p:sldId id="270" r:id="rId10"/>
    <p:sldId id="271" r:id="rId11"/>
    <p:sldId id="276" r:id="rId12"/>
    <p:sldId id="277" r:id="rId13"/>
    <p:sldId id="282" r:id="rId14"/>
    <p:sldId id="285" r:id="rId15"/>
    <p:sldId id="286" r:id="rId16"/>
    <p:sldId id="287" r:id="rId17"/>
    <p:sldId id="288" r:id="rId18"/>
    <p:sldId id="289" r:id="rId19"/>
    <p:sldId id="290" r:id="rId20"/>
    <p:sldId id="292" r:id="rId21"/>
    <p:sldId id="293" r:id="rId22"/>
    <p:sldId id="294" r:id="rId23"/>
    <p:sldId id="295" r:id="rId24"/>
    <p:sldId id="296" r:id="rId25"/>
    <p:sldId id="297" r:id="rId26"/>
    <p:sldId id="306" r:id="rId27"/>
    <p:sldId id="307" r:id="rId28"/>
    <p:sldId id="308" r:id="rId29"/>
    <p:sldId id="309" r:id="rId30"/>
    <p:sldId id="310" r:id="rId31"/>
    <p:sldId id="311" r:id="rId32"/>
    <p:sldId id="305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62" autoAdjust="0"/>
    <p:restoredTop sz="94660"/>
  </p:normalViewPr>
  <p:slideViewPr>
    <p:cSldViewPr snapToGrid="0">
      <p:cViewPr varScale="1">
        <p:scale>
          <a:sx n="75" d="100"/>
          <a:sy n="75" d="100"/>
        </p:scale>
        <p:origin x="42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01053-4D5E-4F08-975D-4E03ADACD48D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E0A3CA-E1E3-4BC4-BD93-E2A7333F7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5250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577864-AA4B-4458-9830-CE58935519B3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8565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0EA74D-9CEA-445C-9E4D-3C3E9171779A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0749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7602F5-2537-471E-A5D3-2932F3CA7311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147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53244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76DA47-91EF-451D-969A-02A7C4211B8E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483091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F178EE-F5CB-4855-BA01-549DCDE5435B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99207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B64D03-511B-46E3-9C65-F3C03FEF44E6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249417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E06BCA-2535-4CCF-BECF-1DA61607752A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9113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762424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FFF11B-EB1C-4CFC-A982-982E348E3236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854628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FE3BDA-90B2-4D7F-998B-FE0AD6995DEC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124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139737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F75936-7D43-4F77-AFB8-C3BCB6283B17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203116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950C6B-B7B4-4E94-8A38-FAD5E1BEDF79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98606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2A6986-0AC8-4B0A-B02D-FA1E1F614AF4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49205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34A4DC-DC43-47C7-9B40-B79B26F865A9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14233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3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546355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72DECB-6C55-490C-B206-11337AC952CA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143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78328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BE5B61-8D2D-424B-967F-E5044B568ACC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150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385785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31AFF3-4616-4469-92B8-6F99FFB77557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15257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7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831791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884813-B8CD-4C7A-B014-454F825F2834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103426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357766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A62E22-583D-4983-AE13-032C54785A65}" type="slidenum">
              <a:rPr lang="en-US" altLang="en-US"/>
              <a:pPr/>
              <a:t>25</a:t>
            </a:fld>
            <a:endParaRPr lang="en-US" altLang="en-US"/>
          </a:p>
        </p:txBody>
      </p:sp>
      <p:sp>
        <p:nvSpPr>
          <p:cNvPr id="104450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800899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CFF234-85FF-4DB5-BFBA-18DE1C522DC8}" type="slidenum">
              <a:rPr lang="en-US" altLang="en-US"/>
              <a:pPr/>
              <a:t>27</a:t>
            </a:fld>
            <a:endParaRPr lang="en-US" altLang="en-US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399528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222260-FC76-4EFF-B24B-E9D268754906}" type="slidenum">
              <a:rPr lang="en-US" altLang="en-US"/>
              <a:pPr/>
              <a:t>28</a:t>
            </a:fld>
            <a:endParaRPr lang="en-US" altLang="en-US"/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449425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69D2A1-BDD5-49C0-87F7-94571ED88F08}" type="slidenum">
              <a:rPr lang="en-US" altLang="en-US"/>
              <a:pPr/>
              <a:t>29</a:t>
            </a:fld>
            <a:endParaRPr lang="en-US" altLang="en-US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002602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8B03D2-EDC9-4AE6-AE19-66AA0FCE62AA}" type="slidenum">
              <a:rPr lang="en-US" altLang="en-US"/>
              <a:pPr/>
              <a:t>30</a:t>
            </a:fld>
            <a:endParaRPr lang="en-US" altLang="en-US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42077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3B4CCF-F483-4657-A21B-8408A60C6684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354911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0B5BD7-7750-4445-8F98-D25146115EFD}" type="slidenum">
              <a:rPr lang="en-US" altLang="en-US"/>
              <a:pPr/>
              <a:t>32</a:t>
            </a:fld>
            <a:endParaRPr lang="en-US" altLang="en-US"/>
          </a:p>
        </p:txBody>
      </p:sp>
      <p:sp>
        <p:nvSpPr>
          <p:cNvPr id="11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0988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F0DC4FB-820F-4748-99FA-DAECF5B0CC0B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68023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5A1F90-1AAB-44D9-B1A1-B59F3B00D9CD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26483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29B109-42B6-4636-AF56-EDD68C271CD1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83541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F99E78-2666-4058-9C64-5BB524641A7D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922805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1FFCFF-1AA9-4CC7-8175-607FDCFF2743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96445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92CC26-DAB3-4A2B-B41E-F8F4464FAC8D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38823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55DD7C7C-65F4-4D32-BCDF-B2B9FEE93C59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000CF-9041-4B20-A720-2C473AAF59D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6875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D7C7C-65F4-4D32-BCDF-B2B9FEE93C59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000CF-9041-4B20-A720-2C473AAF5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173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D7C7C-65F4-4D32-BCDF-B2B9FEE93C59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000CF-9041-4B20-A720-2C473AAF59D9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18776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12192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10363200" cy="1981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114800"/>
            <a:ext cx="10363200" cy="1981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F2380240-D0ED-42E5-8A8A-6FD4DBB295F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39424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12192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E9974101-B5E6-4D61-AF67-C4AB7381772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10391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12192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F4CDF216-E7D2-49CD-B308-A75819B740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0117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D7C7C-65F4-4D32-BCDF-B2B9FEE93C59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000CF-9041-4B20-A720-2C473AAF5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134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D7C7C-65F4-4D32-BCDF-B2B9FEE93C59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000CF-9041-4B20-A720-2C473AAF59D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0175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D7C7C-65F4-4D32-BCDF-B2B9FEE93C59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000CF-9041-4B20-A720-2C473AAF5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68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D7C7C-65F4-4D32-BCDF-B2B9FEE93C59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000CF-9041-4B20-A720-2C473AAF5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590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D7C7C-65F4-4D32-BCDF-B2B9FEE93C59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000CF-9041-4B20-A720-2C473AAF5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832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D7C7C-65F4-4D32-BCDF-B2B9FEE93C59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000CF-9041-4B20-A720-2C473AAF5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567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D7C7C-65F4-4D32-BCDF-B2B9FEE93C59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000CF-9041-4B20-A720-2C473AAF5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975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D7C7C-65F4-4D32-BCDF-B2B9FEE93C59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000CF-9041-4B20-A720-2C473AAF59D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6400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55DD7C7C-65F4-4D32-BCDF-B2B9FEE93C59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89000CF-9041-4B20-A720-2C473AAF59D9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109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  <p:sldLayoutId id="2147483679" r:id="rId14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63287" y="5120157"/>
            <a:ext cx="10447713" cy="1143000"/>
          </a:xfrm>
        </p:spPr>
        <p:txBody>
          <a:bodyPr anchor="ctr">
            <a:noAutofit/>
          </a:bodyPr>
          <a:lstStyle/>
          <a:p>
            <a:r>
              <a:rPr lang="en-US" altLang="en-US" sz="6000"/>
              <a:t>Chapter </a:t>
            </a:r>
            <a:r>
              <a:rPr lang="en-US" altLang="en-US" sz="6000" smtClean="0"/>
              <a:t>14</a:t>
            </a:r>
            <a:r>
              <a:rPr lang="en-US" altLang="en-US" sz="6000" dirty="0"/>
              <a:t/>
            </a:r>
            <a:br>
              <a:rPr lang="en-US" altLang="en-US" sz="6000" dirty="0"/>
            </a:br>
            <a:r>
              <a:rPr lang="en-US" altLang="en-US" sz="6000" dirty="0"/>
              <a:t>Chemical Equilibrium</a:t>
            </a:r>
          </a:p>
        </p:txBody>
      </p:sp>
    </p:spTree>
    <p:extLst>
      <p:ext uri="{BB962C8B-B14F-4D97-AF65-F5344CB8AC3E}">
        <p14:creationId xmlns:p14="http://schemas.microsoft.com/office/powerpoint/2010/main" val="219539432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1024128" y="469392"/>
            <a:ext cx="9720072" cy="1499616"/>
          </a:xfrm>
        </p:spPr>
        <p:txBody>
          <a:bodyPr/>
          <a:lstStyle/>
          <a:p>
            <a:r>
              <a:rPr lang="en-US" altLang="en-US" dirty="0"/>
              <a:t>Relationship between </a:t>
            </a:r>
            <a:r>
              <a:rPr lang="en-US" altLang="en-US" i="1" dirty="0"/>
              <a:t>K</a:t>
            </a:r>
            <a:r>
              <a:rPr lang="en-US" altLang="en-US" i="1" baseline="-25000" dirty="0"/>
              <a:t>c</a:t>
            </a:r>
            <a:r>
              <a:rPr lang="en-US" altLang="en-US" dirty="0"/>
              <a:t> and </a:t>
            </a:r>
            <a:r>
              <a:rPr lang="en-US" altLang="en-US" i="1" dirty="0" err="1"/>
              <a:t>K</a:t>
            </a:r>
            <a:r>
              <a:rPr lang="en-US" altLang="en-US" i="1" baseline="-25000" dirty="0" err="1"/>
              <a:t>p</a:t>
            </a:r>
            <a:endParaRPr lang="en-US" altLang="en-US" i="1" dirty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448887" y="1903666"/>
            <a:ext cx="11188931" cy="16764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dirty="0"/>
              <a:t>	</a:t>
            </a:r>
            <a:r>
              <a:rPr lang="en-US" altLang="en-US" sz="3600" dirty="0"/>
              <a:t>Plugging this into the expression for </a:t>
            </a:r>
            <a:r>
              <a:rPr lang="en-US" altLang="en-US" sz="3600" i="1" dirty="0" err="1"/>
              <a:t>K</a:t>
            </a:r>
            <a:r>
              <a:rPr lang="en-US" altLang="en-US" sz="3600" i="1" baseline="-25000" dirty="0" err="1"/>
              <a:t>p</a:t>
            </a:r>
            <a:r>
              <a:rPr lang="en-US" altLang="en-US" sz="3600" dirty="0"/>
              <a:t> for each substance, the relationship between </a:t>
            </a:r>
            <a:r>
              <a:rPr lang="en-US" altLang="en-US" sz="3600" i="1" dirty="0"/>
              <a:t>K</a:t>
            </a:r>
            <a:r>
              <a:rPr lang="en-US" altLang="en-US" sz="3600" i="1" baseline="-25000" dirty="0"/>
              <a:t>c</a:t>
            </a:r>
            <a:r>
              <a:rPr lang="en-US" altLang="en-US" sz="3600" dirty="0"/>
              <a:t> and </a:t>
            </a:r>
            <a:r>
              <a:rPr lang="en-US" altLang="en-US" sz="3600" i="1" dirty="0" err="1"/>
              <a:t>K</a:t>
            </a:r>
            <a:r>
              <a:rPr lang="en-US" altLang="en-US" sz="3600" baseline="-25000" dirty="0" err="1"/>
              <a:t>p</a:t>
            </a:r>
            <a:r>
              <a:rPr lang="en-US" altLang="en-US" sz="3600" dirty="0"/>
              <a:t> </a:t>
            </a:r>
            <a:r>
              <a:rPr lang="en-US" altLang="en-US" sz="3600" dirty="0" smtClean="0"/>
              <a:t>becomes:</a:t>
            </a:r>
            <a:endParaRPr lang="en-US" altLang="en-US" sz="3600" dirty="0"/>
          </a:p>
        </p:txBody>
      </p:sp>
      <p:sp>
        <p:nvSpPr>
          <p:cNvPr id="41994" name="Rectangle 10"/>
          <p:cNvSpPr>
            <a:spLocks noChangeArrowheads="1"/>
          </p:cNvSpPr>
          <p:nvPr/>
        </p:nvSpPr>
        <p:spPr bwMode="auto">
          <a:xfrm>
            <a:off x="3291841" y="3397250"/>
            <a:ext cx="545314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4800" i="1" dirty="0" err="1">
                <a:solidFill>
                  <a:srgbClr val="C82E32"/>
                </a:solidFill>
              </a:rPr>
              <a:t>K</a:t>
            </a:r>
            <a:r>
              <a:rPr lang="en-US" altLang="en-US" sz="4800" i="1" baseline="-25000" dirty="0" err="1">
                <a:solidFill>
                  <a:srgbClr val="C82E32"/>
                </a:solidFill>
              </a:rPr>
              <a:t>p</a:t>
            </a:r>
            <a:r>
              <a:rPr lang="en-US" altLang="en-US" sz="4800" i="1" dirty="0">
                <a:solidFill>
                  <a:srgbClr val="C82E32"/>
                </a:solidFill>
              </a:rPr>
              <a:t> </a:t>
            </a:r>
            <a:r>
              <a:rPr lang="en-US" altLang="en-US" sz="4800" dirty="0">
                <a:solidFill>
                  <a:srgbClr val="C82E32"/>
                </a:solidFill>
              </a:rPr>
              <a:t>= </a:t>
            </a:r>
            <a:r>
              <a:rPr lang="en-US" altLang="en-US" sz="4800" i="1" dirty="0">
                <a:solidFill>
                  <a:srgbClr val="C82E32"/>
                </a:solidFill>
              </a:rPr>
              <a:t>K</a:t>
            </a:r>
            <a:r>
              <a:rPr lang="en-US" altLang="en-US" sz="4800" i="1" baseline="-25000" dirty="0">
                <a:solidFill>
                  <a:srgbClr val="C82E32"/>
                </a:solidFill>
              </a:rPr>
              <a:t>c</a:t>
            </a:r>
            <a:r>
              <a:rPr lang="en-US" altLang="en-US" sz="4800" dirty="0">
                <a:solidFill>
                  <a:srgbClr val="C82E32"/>
                </a:solidFill>
              </a:rPr>
              <a:t> </a:t>
            </a:r>
            <a:r>
              <a:rPr lang="en-US" altLang="en-US" sz="4800" i="1" dirty="0">
                <a:solidFill>
                  <a:srgbClr val="C82E32"/>
                </a:solidFill>
              </a:rPr>
              <a:t>(RT)</a:t>
            </a:r>
            <a:r>
              <a:rPr lang="en-US" altLang="en-US" sz="4800" baseline="30000" dirty="0">
                <a:solidFill>
                  <a:srgbClr val="C82E32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</a:t>
            </a:r>
            <a:r>
              <a:rPr lang="en-US" altLang="en-US" sz="4800" i="1" baseline="30000" dirty="0">
                <a:solidFill>
                  <a:srgbClr val="C82E32"/>
                </a:solidFill>
              </a:rPr>
              <a:t>n</a:t>
            </a:r>
            <a:endParaRPr lang="en-US" altLang="en-US" sz="4800" i="1" dirty="0">
              <a:solidFill>
                <a:srgbClr val="C82E32"/>
              </a:solidFill>
            </a:endParaRPr>
          </a:p>
        </p:txBody>
      </p:sp>
      <p:sp>
        <p:nvSpPr>
          <p:cNvPr id="41995" name="Rectangle 11"/>
          <p:cNvSpPr>
            <a:spLocks noChangeArrowheads="1"/>
          </p:cNvSpPr>
          <p:nvPr/>
        </p:nvSpPr>
        <p:spPr bwMode="auto">
          <a:xfrm>
            <a:off x="185145" y="5143676"/>
            <a:ext cx="1171641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en-US" sz="3600" dirty="0">
                <a:solidFill>
                  <a:srgbClr val="C82E32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</a:t>
            </a:r>
            <a:r>
              <a:rPr lang="en-US" altLang="en-US" sz="3600" i="1" dirty="0">
                <a:solidFill>
                  <a:srgbClr val="C82E32"/>
                </a:solidFill>
              </a:rPr>
              <a:t>n</a:t>
            </a:r>
            <a:r>
              <a:rPr lang="en-US" altLang="en-US" sz="3600" dirty="0">
                <a:solidFill>
                  <a:srgbClr val="C82E32"/>
                </a:solidFill>
              </a:rPr>
              <a:t> = (moles of gaseous product) </a:t>
            </a:r>
            <a:r>
              <a:rPr lang="en-US" altLang="en-US" sz="3600" dirty="0">
                <a:solidFill>
                  <a:srgbClr val="C82E32"/>
                </a:solidFill>
                <a:cs typeface="Arial" panose="020B0604020202020204" pitchFamily="34" charset="0"/>
              </a:rPr>
              <a:t>−</a:t>
            </a:r>
            <a:r>
              <a:rPr lang="en-US" altLang="en-US" sz="3600" dirty="0">
                <a:solidFill>
                  <a:srgbClr val="C82E32"/>
                </a:solidFill>
              </a:rPr>
              <a:t> (moles of gaseous reactant)</a:t>
            </a:r>
          </a:p>
        </p:txBody>
      </p:sp>
    </p:spTree>
    <p:extLst>
      <p:ext uri="{BB962C8B-B14F-4D97-AF65-F5344CB8AC3E}">
        <p14:creationId xmlns:p14="http://schemas.microsoft.com/office/powerpoint/2010/main" val="227232717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1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1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94" grpId="0"/>
      <p:bldP spid="4199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097280" y="381000"/>
            <a:ext cx="12192000" cy="1143000"/>
          </a:xfrm>
        </p:spPr>
        <p:txBody>
          <a:bodyPr/>
          <a:lstStyle/>
          <a:p>
            <a:r>
              <a:rPr lang="en-US" altLang="en-US" dirty="0"/>
              <a:t>What Does the Value of </a:t>
            </a:r>
            <a:r>
              <a:rPr lang="en-US" altLang="en-US" i="1" dirty="0"/>
              <a:t>K</a:t>
            </a:r>
            <a:r>
              <a:rPr lang="en-US" altLang="en-US" dirty="0"/>
              <a:t> Mean?</a:t>
            </a:r>
          </a:p>
        </p:txBody>
      </p:sp>
      <p:pic>
        <p:nvPicPr>
          <p:cNvPr id="146437" name="Picture 5" descr="15_07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477"/>
          <a:stretch>
            <a:fillRect/>
          </a:stretch>
        </p:blipFill>
        <p:spPr>
          <a:xfrm>
            <a:off x="718272" y="1676400"/>
            <a:ext cx="3744912" cy="4876800"/>
          </a:xfrm>
        </p:spPr>
      </p:pic>
      <p:sp>
        <p:nvSpPr>
          <p:cNvPr id="14643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887883" y="1687484"/>
            <a:ext cx="6949440" cy="1905000"/>
          </a:xfrm>
        </p:spPr>
        <p:txBody>
          <a:bodyPr>
            <a:normAutofit/>
          </a:bodyPr>
          <a:lstStyle/>
          <a:p>
            <a:r>
              <a:rPr lang="en-US" altLang="en-US" sz="3200" dirty="0"/>
              <a:t>If </a:t>
            </a:r>
            <a:r>
              <a:rPr lang="en-US" altLang="en-US" sz="3200" i="1" dirty="0"/>
              <a:t>K</a:t>
            </a:r>
            <a:r>
              <a:rPr lang="en-US" altLang="en-US" sz="3200" dirty="0"/>
              <a:t> &gt;&gt; 1, the reaction is </a:t>
            </a:r>
            <a:r>
              <a:rPr lang="en-US" altLang="en-US" sz="3200" i="1" dirty="0"/>
              <a:t>product-favored</a:t>
            </a:r>
            <a:r>
              <a:rPr lang="en-US" altLang="en-US" sz="3200" dirty="0"/>
              <a:t>; product predominates at equilibrium.</a:t>
            </a:r>
          </a:p>
        </p:txBody>
      </p:sp>
      <p:sp>
        <p:nvSpPr>
          <p:cNvPr id="146436" name="Rectangle 4"/>
          <p:cNvSpPr>
            <a:spLocks noChangeArrowheads="1"/>
          </p:cNvSpPr>
          <p:nvPr/>
        </p:nvSpPr>
        <p:spPr bwMode="auto">
          <a:xfrm>
            <a:off x="4887883" y="4114800"/>
            <a:ext cx="6467301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indent="0" eaLnBrk="1" hangingPunct="1">
              <a:buNone/>
            </a:pPr>
            <a:r>
              <a:rPr lang="en-US" altLang="en-US" sz="3200" dirty="0">
                <a:solidFill>
                  <a:schemeClr val="tx1"/>
                </a:solidFill>
                <a:latin typeface="+mn-lt"/>
              </a:rPr>
              <a:t>If K &lt;&lt; 1, the reaction is </a:t>
            </a:r>
            <a:r>
              <a:rPr lang="en-US" altLang="en-US" sz="3200" i="1" dirty="0">
                <a:solidFill>
                  <a:schemeClr val="tx1"/>
                </a:solidFill>
                <a:latin typeface="+mn-lt"/>
              </a:rPr>
              <a:t>reactant-favored</a:t>
            </a:r>
            <a:r>
              <a:rPr lang="en-US" altLang="en-US" sz="3200" dirty="0">
                <a:solidFill>
                  <a:schemeClr val="tx1"/>
                </a:solidFill>
                <a:latin typeface="+mn-lt"/>
              </a:rPr>
              <a:t>; reactant predominates at equilibrium.</a:t>
            </a:r>
          </a:p>
        </p:txBody>
      </p:sp>
    </p:spTree>
    <p:extLst>
      <p:ext uri="{BB962C8B-B14F-4D97-AF65-F5344CB8AC3E}">
        <p14:creationId xmlns:p14="http://schemas.microsoft.com/office/powerpoint/2010/main" val="224844119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Manipulating Equilibrium Constants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>
          <a:xfrm>
            <a:off x="815975" y="1929940"/>
            <a:ext cx="10722089" cy="21336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dirty="0"/>
              <a:t>	</a:t>
            </a:r>
            <a:r>
              <a:rPr lang="en-US" altLang="en-US" sz="3600" dirty="0"/>
              <a:t>The equilibrium constant of a reaction in the reverse reaction is the reciprocal of the equilibrium constant of the forward reaction.</a:t>
            </a:r>
          </a:p>
        </p:txBody>
      </p:sp>
      <p:grpSp>
        <p:nvGrpSpPr>
          <p:cNvPr id="54338" name="Group 66"/>
          <p:cNvGrpSpPr>
            <a:grpSpLocks/>
          </p:cNvGrpSpPr>
          <p:nvPr/>
        </p:nvGrpSpPr>
        <p:grpSpPr bwMode="auto">
          <a:xfrm>
            <a:off x="8288338" y="4546605"/>
            <a:ext cx="1371600" cy="646113"/>
            <a:chOff x="2016" y="3552"/>
            <a:chExt cx="864" cy="407"/>
          </a:xfrm>
        </p:grpSpPr>
        <p:grpSp>
          <p:nvGrpSpPr>
            <p:cNvPr id="54336" name="Group 64"/>
            <p:cNvGrpSpPr>
              <a:grpSpLocks/>
            </p:cNvGrpSpPr>
            <p:nvPr/>
          </p:nvGrpSpPr>
          <p:grpSpPr bwMode="auto">
            <a:xfrm>
              <a:off x="2304" y="3552"/>
              <a:ext cx="576" cy="407"/>
              <a:chOff x="2304" y="3552"/>
              <a:chExt cx="576" cy="407"/>
            </a:xfrm>
          </p:grpSpPr>
          <p:sp>
            <p:nvSpPr>
              <p:cNvPr id="54334" name="Rectangle 62"/>
              <p:cNvSpPr>
                <a:spLocks noChangeArrowheads="1"/>
              </p:cNvSpPr>
              <p:nvPr/>
            </p:nvSpPr>
            <p:spPr bwMode="auto">
              <a:xfrm>
                <a:off x="2358" y="3552"/>
                <a:ext cx="448" cy="40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en-US">
                    <a:solidFill>
                      <a:srgbClr val="C82E32"/>
                    </a:solidFill>
                  </a:rPr>
                  <a:t>1</a:t>
                </a:r>
              </a:p>
              <a:p>
                <a:pPr algn="ctr"/>
                <a:r>
                  <a:rPr lang="en-US" altLang="en-US">
                    <a:solidFill>
                      <a:srgbClr val="C82E32"/>
                    </a:solidFill>
                  </a:rPr>
                  <a:t>0.212</a:t>
                </a:r>
              </a:p>
            </p:txBody>
          </p:sp>
          <p:sp>
            <p:nvSpPr>
              <p:cNvPr id="54335" name="Line 63"/>
              <p:cNvSpPr>
                <a:spLocks noChangeShapeType="1"/>
              </p:cNvSpPr>
              <p:nvPr/>
            </p:nvSpPr>
            <p:spPr bwMode="auto">
              <a:xfrm>
                <a:off x="2304" y="3792"/>
                <a:ext cx="576" cy="0"/>
              </a:xfrm>
              <a:prstGeom prst="line">
                <a:avLst/>
              </a:prstGeom>
              <a:noFill/>
              <a:ln w="9525">
                <a:solidFill>
                  <a:srgbClr val="C82E3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4337" name="Rectangle 65"/>
            <p:cNvSpPr>
              <a:spLocks noChangeArrowheads="1"/>
            </p:cNvSpPr>
            <p:nvPr/>
          </p:nvSpPr>
          <p:spPr bwMode="auto">
            <a:xfrm>
              <a:off x="2016" y="3648"/>
              <a:ext cx="189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solidFill>
                    <a:srgbClr val="C82E32"/>
                  </a:solidFill>
                </a:rPr>
                <a:t>=</a:t>
              </a:r>
            </a:p>
          </p:txBody>
        </p:sp>
      </p:grpSp>
      <p:grpSp>
        <p:nvGrpSpPr>
          <p:cNvPr id="54344" name="Group 72"/>
          <p:cNvGrpSpPr>
            <a:grpSpLocks/>
          </p:cNvGrpSpPr>
          <p:nvPr/>
        </p:nvGrpSpPr>
        <p:grpSpPr bwMode="auto">
          <a:xfrm>
            <a:off x="1447628" y="3744917"/>
            <a:ext cx="8212310" cy="1908175"/>
            <a:chOff x="0" y="2314"/>
            <a:chExt cx="5303" cy="1202"/>
          </a:xfrm>
        </p:grpSpPr>
        <p:grpSp>
          <p:nvGrpSpPr>
            <p:cNvPr id="54287" name="Group 15"/>
            <p:cNvGrpSpPr>
              <a:grpSpLocks/>
            </p:cNvGrpSpPr>
            <p:nvPr/>
          </p:nvGrpSpPr>
          <p:grpSpPr bwMode="auto">
            <a:xfrm>
              <a:off x="2889" y="2314"/>
              <a:ext cx="2383" cy="407"/>
              <a:chOff x="2937" y="2160"/>
              <a:chExt cx="2383" cy="407"/>
            </a:xfrm>
          </p:grpSpPr>
          <p:sp>
            <p:nvSpPr>
              <p:cNvPr id="54283" name="Rectangle 11"/>
              <p:cNvSpPr>
                <a:spLocks noChangeArrowheads="1"/>
              </p:cNvSpPr>
              <p:nvPr/>
            </p:nvSpPr>
            <p:spPr bwMode="auto">
              <a:xfrm>
                <a:off x="2937" y="2275"/>
                <a:ext cx="2383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i="1">
                    <a:solidFill>
                      <a:srgbClr val="C82E32"/>
                    </a:solidFill>
                  </a:rPr>
                  <a:t>K</a:t>
                </a:r>
                <a:r>
                  <a:rPr lang="en-US" altLang="en-US" i="1" baseline="-25000">
                    <a:solidFill>
                      <a:srgbClr val="C82E32"/>
                    </a:solidFill>
                  </a:rPr>
                  <a:t>c</a:t>
                </a:r>
                <a:r>
                  <a:rPr lang="en-US" altLang="en-US">
                    <a:solidFill>
                      <a:srgbClr val="C82E32"/>
                    </a:solidFill>
                  </a:rPr>
                  <a:t> = 		  = 0.212 at 100</a:t>
                </a:r>
                <a:r>
                  <a:rPr lang="en-US" altLang="en-US">
                    <a:solidFill>
                      <a:srgbClr val="C82E32"/>
                    </a:solidFill>
                    <a:sym typeface="Symbol" panose="05050102010706020507" pitchFamily="18" charset="2"/>
                  </a:rPr>
                  <a:t>C</a:t>
                </a:r>
                <a:endParaRPr lang="en-US" altLang="en-US">
                  <a:solidFill>
                    <a:srgbClr val="C82E32"/>
                  </a:solidFill>
                </a:endParaRPr>
              </a:p>
            </p:txBody>
          </p:sp>
          <p:grpSp>
            <p:nvGrpSpPr>
              <p:cNvPr id="54286" name="Group 14"/>
              <p:cNvGrpSpPr>
                <a:grpSpLocks/>
              </p:cNvGrpSpPr>
              <p:nvPr/>
            </p:nvGrpSpPr>
            <p:grpSpPr bwMode="auto">
              <a:xfrm>
                <a:off x="3431" y="2160"/>
                <a:ext cx="750" cy="407"/>
                <a:chOff x="3345" y="3533"/>
                <a:chExt cx="750" cy="407"/>
              </a:xfrm>
            </p:grpSpPr>
            <p:sp>
              <p:nvSpPr>
                <p:cNvPr id="54284" name="Rectangle 12"/>
                <p:cNvSpPr>
                  <a:spLocks noChangeArrowheads="1"/>
                </p:cNvSpPr>
                <p:nvPr/>
              </p:nvSpPr>
              <p:spPr bwMode="auto">
                <a:xfrm>
                  <a:off x="3481" y="3533"/>
                  <a:ext cx="506" cy="40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altLang="en-US">
                      <a:solidFill>
                        <a:srgbClr val="C82E32"/>
                      </a:solidFill>
                    </a:rPr>
                    <a:t>[NO</a:t>
                  </a:r>
                  <a:r>
                    <a:rPr lang="en-US" altLang="en-US" baseline="-25000">
                      <a:solidFill>
                        <a:srgbClr val="C82E32"/>
                      </a:solidFill>
                    </a:rPr>
                    <a:t>2</a:t>
                  </a:r>
                  <a:r>
                    <a:rPr lang="en-US" altLang="en-US">
                      <a:solidFill>
                        <a:srgbClr val="C82E32"/>
                      </a:solidFill>
                    </a:rPr>
                    <a:t>]</a:t>
                  </a:r>
                  <a:r>
                    <a:rPr lang="en-US" altLang="en-US" baseline="30000">
                      <a:solidFill>
                        <a:srgbClr val="C82E32"/>
                      </a:solidFill>
                    </a:rPr>
                    <a:t>2</a:t>
                  </a:r>
                  <a:endParaRPr lang="en-US" altLang="en-US">
                    <a:solidFill>
                      <a:srgbClr val="C82E32"/>
                    </a:solidFill>
                  </a:endParaRPr>
                </a:p>
                <a:p>
                  <a:pPr algn="ctr"/>
                  <a:r>
                    <a:rPr lang="en-US" altLang="en-US">
                      <a:solidFill>
                        <a:srgbClr val="C82E32"/>
                      </a:solidFill>
                    </a:rPr>
                    <a:t>[N</a:t>
                  </a:r>
                  <a:r>
                    <a:rPr lang="en-US" altLang="en-US" baseline="-25000">
                      <a:solidFill>
                        <a:srgbClr val="C82E32"/>
                      </a:solidFill>
                    </a:rPr>
                    <a:t>2</a:t>
                  </a:r>
                  <a:r>
                    <a:rPr lang="en-US" altLang="en-US">
                      <a:solidFill>
                        <a:srgbClr val="C82E32"/>
                      </a:solidFill>
                    </a:rPr>
                    <a:t>O</a:t>
                  </a:r>
                  <a:r>
                    <a:rPr lang="en-US" altLang="en-US" baseline="-25000">
                      <a:solidFill>
                        <a:srgbClr val="C82E32"/>
                      </a:solidFill>
                    </a:rPr>
                    <a:t>4</a:t>
                  </a:r>
                  <a:r>
                    <a:rPr lang="en-US" altLang="en-US">
                      <a:solidFill>
                        <a:srgbClr val="C82E32"/>
                      </a:solidFill>
                    </a:rPr>
                    <a:t>]</a:t>
                  </a:r>
                </a:p>
              </p:txBody>
            </p:sp>
            <p:sp>
              <p:nvSpPr>
                <p:cNvPr id="54285" name="Line 13"/>
                <p:cNvSpPr>
                  <a:spLocks noChangeShapeType="1"/>
                </p:cNvSpPr>
                <p:nvPr/>
              </p:nvSpPr>
              <p:spPr bwMode="auto">
                <a:xfrm>
                  <a:off x="3345" y="3725"/>
                  <a:ext cx="750" cy="28"/>
                </a:xfrm>
                <a:prstGeom prst="line">
                  <a:avLst/>
                </a:prstGeom>
                <a:noFill/>
                <a:ln w="19050">
                  <a:solidFill>
                    <a:srgbClr val="C82E32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54322" name="Rectangle 50"/>
            <p:cNvSpPr>
              <a:spLocks noChangeArrowheads="1"/>
            </p:cNvSpPr>
            <p:nvPr/>
          </p:nvSpPr>
          <p:spPr bwMode="auto">
            <a:xfrm>
              <a:off x="0" y="2409"/>
              <a:ext cx="800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800">
                  <a:solidFill>
                    <a:srgbClr val="C82E32"/>
                  </a:solidFill>
                </a:rPr>
                <a:t>N</a:t>
              </a:r>
              <a:r>
                <a:rPr lang="en-US" altLang="en-US" sz="2800" baseline="-25000">
                  <a:solidFill>
                    <a:srgbClr val="C82E32"/>
                  </a:solidFill>
                </a:rPr>
                <a:t>2</a:t>
              </a:r>
              <a:r>
                <a:rPr lang="en-US" altLang="en-US" sz="2800">
                  <a:solidFill>
                    <a:srgbClr val="C82E32"/>
                  </a:solidFill>
                </a:rPr>
                <a:t>O</a:t>
              </a:r>
              <a:r>
                <a:rPr lang="en-US" altLang="en-US" sz="2800" baseline="-25000">
                  <a:solidFill>
                    <a:srgbClr val="C82E32"/>
                  </a:solidFill>
                </a:rPr>
                <a:t>4</a:t>
              </a:r>
              <a:r>
                <a:rPr lang="en-US" altLang="en-US" sz="2800">
                  <a:solidFill>
                    <a:srgbClr val="C82E32"/>
                  </a:solidFill>
                </a:rPr>
                <a:t> </a:t>
              </a:r>
              <a:r>
                <a:rPr lang="en-US" altLang="en-US">
                  <a:solidFill>
                    <a:srgbClr val="C82E32"/>
                  </a:solidFill>
                </a:rPr>
                <a:t>(</a:t>
              </a:r>
              <a:r>
                <a:rPr lang="en-US" altLang="en-US" i="1">
                  <a:solidFill>
                    <a:srgbClr val="C82E32"/>
                  </a:solidFill>
                </a:rPr>
                <a:t>g</a:t>
              </a:r>
              <a:r>
                <a:rPr lang="en-US" altLang="en-US">
                  <a:solidFill>
                    <a:srgbClr val="C82E32"/>
                  </a:solidFill>
                </a:rPr>
                <a:t>)</a:t>
              </a:r>
            </a:p>
          </p:txBody>
        </p:sp>
        <p:sp>
          <p:nvSpPr>
            <p:cNvPr id="54324" name="Rectangle 52"/>
            <p:cNvSpPr>
              <a:spLocks noChangeArrowheads="1"/>
            </p:cNvSpPr>
            <p:nvPr/>
          </p:nvSpPr>
          <p:spPr bwMode="auto">
            <a:xfrm>
              <a:off x="1872" y="2409"/>
              <a:ext cx="892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800">
                  <a:solidFill>
                    <a:srgbClr val="C82E32"/>
                  </a:solidFill>
                </a:rPr>
                <a:t>2 NO</a:t>
              </a:r>
              <a:r>
                <a:rPr lang="en-US" altLang="en-US" sz="2800" baseline="-25000">
                  <a:solidFill>
                    <a:srgbClr val="C82E32"/>
                  </a:solidFill>
                </a:rPr>
                <a:t>2</a:t>
              </a:r>
              <a:r>
                <a:rPr lang="en-US" altLang="en-US" sz="2800">
                  <a:solidFill>
                    <a:srgbClr val="C82E32"/>
                  </a:solidFill>
                </a:rPr>
                <a:t> </a:t>
              </a:r>
              <a:r>
                <a:rPr lang="en-US" altLang="en-US">
                  <a:solidFill>
                    <a:srgbClr val="C82E32"/>
                  </a:solidFill>
                </a:rPr>
                <a:t>(</a:t>
              </a:r>
              <a:r>
                <a:rPr lang="en-US" altLang="en-US" i="1">
                  <a:solidFill>
                    <a:srgbClr val="C82E32"/>
                  </a:solidFill>
                </a:rPr>
                <a:t>g</a:t>
              </a:r>
              <a:r>
                <a:rPr lang="en-US" altLang="en-US">
                  <a:solidFill>
                    <a:srgbClr val="C82E32"/>
                  </a:solidFill>
                </a:rPr>
                <a:t>)</a:t>
              </a:r>
            </a:p>
          </p:txBody>
        </p:sp>
        <p:grpSp>
          <p:nvGrpSpPr>
            <p:cNvPr id="54289" name="Group 17"/>
            <p:cNvGrpSpPr>
              <a:grpSpLocks/>
            </p:cNvGrpSpPr>
            <p:nvPr/>
          </p:nvGrpSpPr>
          <p:grpSpPr bwMode="auto">
            <a:xfrm>
              <a:off x="2996" y="2832"/>
              <a:ext cx="2307" cy="684"/>
              <a:chOff x="2937" y="2160"/>
              <a:chExt cx="2307" cy="684"/>
            </a:xfrm>
          </p:grpSpPr>
          <p:sp>
            <p:nvSpPr>
              <p:cNvPr id="54290" name="Rectangle 18"/>
              <p:cNvSpPr>
                <a:spLocks noChangeArrowheads="1"/>
              </p:cNvSpPr>
              <p:nvPr/>
            </p:nvSpPr>
            <p:spPr bwMode="auto">
              <a:xfrm>
                <a:off x="2937" y="2262"/>
                <a:ext cx="2307" cy="5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i="1" dirty="0">
                    <a:solidFill>
                      <a:srgbClr val="C82E32"/>
                    </a:solidFill>
                  </a:rPr>
                  <a:t>K</a:t>
                </a:r>
                <a:r>
                  <a:rPr lang="en-US" altLang="en-US" i="1" baseline="-25000" dirty="0">
                    <a:solidFill>
                      <a:srgbClr val="C82E32"/>
                    </a:solidFill>
                  </a:rPr>
                  <a:t>c</a:t>
                </a:r>
                <a:r>
                  <a:rPr lang="en-US" altLang="en-US" dirty="0">
                    <a:solidFill>
                      <a:srgbClr val="C82E32"/>
                    </a:solidFill>
                  </a:rPr>
                  <a:t> = 		  </a:t>
                </a:r>
              </a:p>
              <a:p>
                <a:r>
                  <a:rPr lang="en-US" altLang="en-US" dirty="0">
                    <a:solidFill>
                      <a:srgbClr val="C82E32"/>
                    </a:solidFill>
                  </a:rPr>
                  <a:t>		   </a:t>
                </a:r>
              </a:p>
              <a:p>
                <a:r>
                  <a:rPr lang="en-US" altLang="en-US" dirty="0">
                    <a:solidFill>
                      <a:srgbClr val="C82E32"/>
                    </a:solidFill>
                  </a:rPr>
                  <a:t>		  = 4.72 at 100</a:t>
                </a:r>
                <a:r>
                  <a:rPr lang="en-US" altLang="en-US" dirty="0">
                    <a:solidFill>
                      <a:srgbClr val="C82E32"/>
                    </a:solidFill>
                    <a:sym typeface="Symbol" panose="05050102010706020507" pitchFamily="18" charset="2"/>
                  </a:rPr>
                  <a:t>C</a:t>
                </a:r>
                <a:endParaRPr lang="en-US" altLang="en-US" dirty="0">
                  <a:solidFill>
                    <a:srgbClr val="C82E32"/>
                  </a:solidFill>
                </a:endParaRPr>
              </a:p>
            </p:txBody>
          </p:sp>
          <p:grpSp>
            <p:nvGrpSpPr>
              <p:cNvPr id="54291" name="Group 19"/>
              <p:cNvGrpSpPr>
                <a:grpSpLocks/>
              </p:cNvGrpSpPr>
              <p:nvPr/>
            </p:nvGrpSpPr>
            <p:grpSpPr bwMode="auto">
              <a:xfrm>
                <a:off x="3344" y="2160"/>
                <a:ext cx="856" cy="407"/>
                <a:chOff x="3258" y="3533"/>
                <a:chExt cx="856" cy="407"/>
              </a:xfrm>
            </p:grpSpPr>
            <p:sp>
              <p:nvSpPr>
                <p:cNvPr id="54292" name="Rectangle 20"/>
                <p:cNvSpPr>
                  <a:spLocks noChangeArrowheads="1"/>
                </p:cNvSpPr>
                <p:nvPr/>
              </p:nvSpPr>
              <p:spPr bwMode="auto">
                <a:xfrm>
                  <a:off x="3482" y="3533"/>
                  <a:ext cx="506" cy="40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altLang="en-US">
                      <a:solidFill>
                        <a:srgbClr val="C82E32"/>
                      </a:solidFill>
                    </a:rPr>
                    <a:t>[N</a:t>
                  </a:r>
                  <a:r>
                    <a:rPr lang="en-US" altLang="en-US" baseline="-25000">
                      <a:solidFill>
                        <a:srgbClr val="C82E32"/>
                      </a:solidFill>
                    </a:rPr>
                    <a:t>2</a:t>
                  </a:r>
                  <a:r>
                    <a:rPr lang="en-US" altLang="en-US">
                      <a:solidFill>
                        <a:srgbClr val="C82E32"/>
                      </a:solidFill>
                    </a:rPr>
                    <a:t>O</a:t>
                  </a:r>
                  <a:r>
                    <a:rPr lang="en-US" altLang="en-US" baseline="-25000">
                      <a:solidFill>
                        <a:srgbClr val="C82E32"/>
                      </a:solidFill>
                    </a:rPr>
                    <a:t>4</a:t>
                  </a:r>
                  <a:r>
                    <a:rPr lang="en-US" altLang="en-US">
                      <a:solidFill>
                        <a:srgbClr val="C82E32"/>
                      </a:solidFill>
                    </a:rPr>
                    <a:t>]</a:t>
                  </a:r>
                </a:p>
                <a:p>
                  <a:pPr algn="ctr"/>
                  <a:r>
                    <a:rPr lang="en-US" altLang="en-US">
                      <a:solidFill>
                        <a:srgbClr val="C82E32"/>
                      </a:solidFill>
                    </a:rPr>
                    <a:t>[NO</a:t>
                  </a:r>
                  <a:r>
                    <a:rPr lang="en-US" altLang="en-US" baseline="-25000">
                      <a:solidFill>
                        <a:srgbClr val="C82E32"/>
                      </a:solidFill>
                    </a:rPr>
                    <a:t>2</a:t>
                  </a:r>
                  <a:r>
                    <a:rPr lang="en-US" altLang="en-US">
                      <a:solidFill>
                        <a:srgbClr val="C82E32"/>
                      </a:solidFill>
                    </a:rPr>
                    <a:t>]</a:t>
                  </a:r>
                  <a:r>
                    <a:rPr lang="en-US" altLang="en-US" baseline="30000">
                      <a:solidFill>
                        <a:srgbClr val="C82E32"/>
                      </a:solidFill>
                    </a:rPr>
                    <a:t>2</a:t>
                  </a:r>
                  <a:endParaRPr lang="en-US" altLang="en-US">
                    <a:solidFill>
                      <a:srgbClr val="C82E32"/>
                    </a:solidFill>
                  </a:endParaRPr>
                </a:p>
              </p:txBody>
            </p:sp>
            <p:sp>
              <p:nvSpPr>
                <p:cNvPr id="54293" name="Line 21"/>
                <p:cNvSpPr>
                  <a:spLocks noChangeShapeType="1"/>
                </p:cNvSpPr>
                <p:nvPr/>
              </p:nvSpPr>
              <p:spPr bwMode="auto">
                <a:xfrm>
                  <a:off x="3258" y="3725"/>
                  <a:ext cx="856" cy="5"/>
                </a:xfrm>
                <a:prstGeom prst="line">
                  <a:avLst/>
                </a:prstGeom>
                <a:noFill/>
                <a:ln w="19050">
                  <a:solidFill>
                    <a:srgbClr val="C82E32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54328" name="Rectangle 56"/>
            <p:cNvSpPr>
              <a:spLocks noChangeArrowheads="1"/>
            </p:cNvSpPr>
            <p:nvPr/>
          </p:nvSpPr>
          <p:spPr bwMode="auto">
            <a:xfrm>
              <a:off x="1968" y="2928"/>
              <a:ext cx="800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800">
                  <a:solidFill>
                    <a:srgbClr val="C82E32"/>
                  </a:solidFill>
                </a:rPr>
                <a:t>N</a:t>
              </a:r>
              <a:r>
                <a:rPr lang="en-US" altLang="en-US" sz="2800" baseline="-25000">
                  <a:solidFill>
                    <a:srgbClr val="C82E32"/>
                  </a:solidFill>
                </a:rPr>
                <a:t>2</a:t>
              </a:r>
              <a:r>
                <a:rPr lang="en-US" altLang="en-US" sz="2800">
                  <a:solidFill>
                    <a:srgbClr val="C82E32"/>
                  </a:solidFill>
                </a:rPr>
                <a:t>O</a:t>
              </a:r>
              <a:r>
                <a:rPr lang="en-US" altLang="en-US" sz="2800" baseline="-25000">
                  <a:solidFill>
                    <a:srgbClr val="C82E32"/>
                  </a:solidFill>
                </a:rPr>
                <a:t>4</a:t>
              </a:r>
              <a:r>
                <a:rPr lang="en-US" altLang="en-US" sz="2800">
                  <a:solidFill>
                    <a:srgbClr val="C82E32"/>
                  </a:solidFill>
                </a:rPr>
                <a:t> </a:t>
              </a:r>
              <a:r>
                <a:rPr lang="en-US" altLang="en-US">
                  <a:solidFill>
                    <a:srgbClr val="C82E32"/>
                  </a:solidFill>
                </a:rPr>
                <a:t>(</a:t>
              </a:r>
              <a:r>
                <a:rPr lang="en-US" altLang="en-US" i="1">
                  <a:solidFill>
                    <a:srgbClr val="C82E32"/>
                  </a:solidFill>
                </a:rPr>
                <a:t>g</a:t>
              </a:r>
              <a:r>
                <a:rPr lang="en-US" altLang="en-US">
                  <a:solidFill>
                    <a:srgbClr val="C82E32"/>
                  </a:solidFill>
                </a:rPr>
                <a:t>)</a:t>
              </a:r>
            </a:p>
          </p:txBody>
        </p:sp>
        <p:sp>
          <p:nvSpPr>
            <p:cNvPr id="54330" name="Rectangle 58"/>
            <p:cNvSpPr>
              <a:spLocks noChangeArrowheads="1"/>
            </p:cNvSpPr>
            <p:nvPr/>
          </p:nvSpPr>
          <p:spPr bwMode="auto">
            <a:xfrm>
              <a:off x="0" y="2928"/>
              <a:ext cx="892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800">
                  <a:solidFill>
                    <a:srgbClr val="C82E32"/>
                  </a:solidFill>
                </a:rPr>
                <a:t>2 NO</a:t>
              </a:r>
              <a:r>
                <a:rPr lang="en-US" altLang="en-US" sz="2800" baseline="-25000">
                  <a:solidFill>
                    <a:srgbClr val="C82E32"/>
                  </a:solidFill>
                </a:rPr>
                <a:t>2</a:t>
              </a:r>
              <a:r>
                <a:rPr lang="en-US" altLang="en-US" sz="2800">
                  <a:solidFill>
                    <a:srgbClr val="C82E32"/>
                  </a:solidFill>
                </a:rPr>
                <a:t> </a:t>
              </a:r>
              <a:r>
                <a:rPr lang="en-US" altLang="en-US">
                  <a:solidFill>
                    <a:srgbClr val="C82E32"/>
                  </a:solidFill>
                </a:rPr>
                <a:t>(</a:t>
              </a:r>
              <a:r>
                <a:rPr lang="en-US" altLang="en-US" i="1">
                  <a:solidFill>
                    <a:srgbClr val="C82E32"/>
                  </a:solidFill>
                </a:rPr>
                <a:t>g</a:t>
              </a:r>
              <a:r>
                <a:rPr lang="en-US" altLang="en-US">
                  <a:solidFill>
                    <a:srgbClr val="C82E32"/>
                  </a:solidFill>
                </a:rPr>
                <a:t>)</a:t>
              </a:r>
            </a:p>
          </p:txBody>
        </p:sp>
        <p:pic>
          <p:nvPicPr>
            <p:cNvPr id="54340" name="Picture 68" descr="equilibr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84" y="2526"/>
              <a:ext cx="1000" cy="1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4342" name="Picture 70" descr="equilibr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2" y="3024"/>
              <a:ext cx="1000" cy="1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98287492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Concentrations of Solids and Liquids Are Essentially Constant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>
          <a:xfrm>
            <a:off x="181633" y="2346364"/>
            <a:ext cx="11405062" cy="1676400"/>
          </a:xfrm>
        </p:spPr>
        <p:txBody>
          <a:bodyPr>
            <a:noAutofit/>
          </a:bodyPr>
          <a:lstStyle/>
          <a:p>
            <a:r>
              <a:rPr lang="en-US" altLang="en-US" sz="2800" dirty="0" smtClean="0"/>
              <a:t>Both can be obtained by dividing the density of the substance by its molar mass</a:t>
            </a:r>
            <a:r>
              <a:rPr lang="en-US" altLang="en-US" sz="2800" dirty="0" smtClean="0">
                <a:cs typeface="Arial" panose="020B0604020202020204" pitchFamily="34" charset="0"/>
              </a:rPr>
              <a:t>—</a:t>
            </a:r>
            <a:r>
              <a:rPr lang="en-US" altLang="en-US" sz="2800" dirty="0" smtClean="0"/>
              <a:t>and both of these are constants at constant temperature.</a:t>
            </a:r>
          </a:p>
          <a:p>
            <a:r>
              <a:rPr lang="en-US" altLang="en-US" sz="2800" dirty="0" smtClean="0"/>
              <a:t>Therefore</a:t>
            </a:r>
            <a:r>
              <a:rPr lang="en-US" altLang="en-US" sz="2800" dirty="0"/>
              <a:t>, the concentrations of solids and liquids do not appear in the equilibrium expression</a:t>
            </a:r>
          </a:p>
        </p:txBody>
      </p:sp>
      <p:sp>
        <p:nvSpPr>
          <p:cNvPr id="63493" name="Rectangle 5"/>
          <p:cNvSpPr>
            <a:spLocks noChangeArrowheads="1"/>
          </p:cNvSpPr>
          <p:nvPr/>
        </p:nvSpPr>
        <p:spPr bwMode="auto">
          <a:xfrm>
            <a:off x="2080514" y="5048212"/>
            <a:ext cx="7772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i="1" dirty="0"/>
              <a:t>K</a:t>
            </a:r>
            <a:r>
              <a:rPr lang="en-US" altLang="en-US" i="1" baseline="-25000" dirty="0"/>
              <a:t>c</a:t>
            </a:r>
            <a:r>
              <a:rPr lang="en-US" altLang="en-US" dirty="0"/>
              <a:t> = [Pb</a:t>
            </a:r>
            <a:r>
              <a:rPr lang="en-US" altLang="en-US" baseline="30000" dirty="0"/>
              <a:t>2+</a:t>
            </a:r>
            <a:r>
              <a:rPr lang="en-US" altLang="en-US" dirty="0"/>
              <a:t>] [Cl</a:t>
            </a:r>
            <a:r>
              <a:rPr lang="en-US" altLang="en-US" baseline="30000" dirty="0">
                <a:cs typeface="Arial" panose="020B0604020202020204" pitchFamily="34" charset="0"/>
              </a:rPr>
              <a:t>−</a:t>
            </a:r>
            <a:r>
              <a:rPr lang="en-US" altLang="en-US" dirty="0"/>
              <a:t>]</a:t>
            </a:r>
            <a:r>
              <a:rPr lang="en-US" altLang="en-US" baseline="30000" dirty="0"/>
              <a:t>2</a:t>
            </a:r>
            <a:endParaRPr lang="en-US" altLang="en-US" dirty="0"/>
          </a:p>
        </p:txBody>
      </p:sp>
      <p:grpSp>
        <p:nvGrpSpPr>
          <p:cNvPr id="63509" name="Group 21"/>
          <p:cNvGrpSpPr>
            <a:grpSpLocks/>
          </p:cNvGrpSpPr>
          <p:nvPr/>
        </p:nvGrpSpPr>
        <p:grpSpPr bwMode="auto">
          <a:xfrm>
            <a:off x="2601214" y="4216401"/>
            <a:ext cx="6565900" cy="584199"/>
            <a:chOff x="704" y="2467"/>
            <a:chExt cx="4136" cy="368"/>
          </a:xfrm>
        </p:grpSpPr>
        <p:sp>
          <p:nvSpPr>
            <p:cNvPr id="63503" name="Rectangle 15"/>
            <p:cNvSpPr>
              <a:spLocks noChangeArrowheads="1"/>
            </p:cNvSpPr>
            <p:nvPr/>
          </p:nvSpPr>
          <p:spPr bwMode="auto">
            <a:xfrm>
              <a:off x="704" y="2467"/>
              <a:ext cx="883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3200" dirty="0">
                  <a:solidFill>
                    <a:srgbClr val="C82E32"/>
                  </a:solidFill>
                </a:rPr>
                <a:t>PbCl</a:t>
              </a:r>
              <a:r>
                <a:rPr lang="en-US" altLang="en-US" sz="3200" baseline="-25000" dirty="0">
                  <a:solidFill>
                    <a:srgbClr val="C82E32"/>
                  </a:solidFill>
                </a:rPr>
                <a:t>2 (</a:t>
              </a:r>
              <a:r>
                <a:rPr lang="en-US" altLang="en-US" sz="3200" i="1" baseline="-25000" dirty="0">
                  <a:solidFill>
                    <a:srgbClr val="C82E32"/>
                  </a:solidFill>
                </a:rPr>
                <a:t>s</a:t>
              </a:r>
              <a:r>
                <a:rPr lang="en-US" altLang="en-US" sz="3200" baseline="-25000" dirty="0">
                  <a:solidFill>
                    <a:srgbClr val="C82E32"/>
                  </a:solidFill>
                </a:rPr>
                <a:t>)</a:t>
              </a:r>
              <a:endParaRPr lang="en-US" altLang="en-US" sz="3200" dirty="0">
                <a:solidFill>
                  <a:srgbClr val="C82E32"/>
                </a:solidFill>
              </a:endParaRPr>
            </a:p>
          </p:txBody>
        </p:sp>
        <p:sp>
          <p:nvSpPr>
            <p:cNvPr id="63504" name="Rectangle 16"/>
            <p:cNvSpPr>
              <a:spLocks noChangeArrowheads="1"/>
            </p:cNvSpPr>
            <p:nvPr/>
          </p:nvSpPr>
          <p:spPr bwMode="auto">
            <a:xfrm>
              <a:off x="2956" y="2467"/>
              <a:ext cx="1884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3200">
                  <a:solidFill>
                    <a:srgbClr val="C82E32"/>
                  </a:solidFill>
                </a:rPr>
                <a:t>Pb</a:t>
              </a:r>
              <a:r>
                <a:rPr lang="en-US" altLang="en-US" sz="3200" baseline="30000">
                  <a:solidFill>
                    <a:srgbClr val="C82E32"/>
                  </a:solidFill>
                </a:rPr>
                <a:t>2+</a:t>
              </a:r>
              <a:r>
                <a:rPr lang="en-US" altLang="en-US" sz="3200" baseline="-25000">
                  <a:solidFill>
                    <a:srgbClr val="C82E32"/>
                  </a:solidFill>
                </a:rPr>
                <a:t> (</a:t>
              </a:r>
              <a:r>
                <a:rPr lang="en-US" altLang="en-US" sz="3200" i="1" baseline="-25000">
                  <a:solidFill>
                    <a:srgbClr val="C82E32"/>
                  </a:solidFill>
                </a:rPr>
                <a:t>aq</a:t>
              </a:r>
              <a:r>
                <a:rPr lang="en-US" altLang="en-US" sz="3200" baseline="-25000">
                  <a:solidFill>
                    <a:srgbClr val="C82E32"/>
                  </a:solidFill>
                </a:rPr>
                <a:t>)</a:t>
              </a:r>
              <a:r>
                <a:rPr lang="en-US" altLang="en-US" sz="3200">
                  <a:solidFill>
                    <a:srgbClr val="C82E32"/>
                  </a:solidFill>
                </a:rPr>
                <a:t> + 2 Cl</a:t>
              </a:r>
              <a:r>
                <a:rPr lang="en-US" altLang="en-US" sz="3200" baseline="30000">
                  <a:solidFill>
                    <a:srgbClr val="C82E32"/>
                  </a:solidFill>
                  <a:cs typeface="Arial" panose="020B0604020202020204" pitchFamily="34" charset="0"/>
                </a:rPr>
                <a:t>−</a:t>
              </a:r>
              <a:r>
                <a:rPr lang="en-US" altLang="en-US" sz="3200" baseline="-25000">
                  <a:solidFill>
                    <a:srgbClr val="C82E32"/>
                  </a:solidFill>
                </a:rPr>
                <a:t>(</a:t>
              </a:r>
              <a:r>
                <a:rPr lang="en-US" altLang="en-US" sz="3200" i="1" baseline="-25000">
                  <a:solidFill>
                    <a:srgbClr val="C82E32"/>
                  </a:solidFill>
                </a:rPr>
                <a:t>aq</a:t>
              </a:r>
              <a:r>
                <a:rPr lang="en-US" altLang="en-US" sz="3200" baseline="-25000">
                  <a:solidFill>
                    <a:srgbClr val="C82E32"/>
                  </a:solidFill>
                </a:rPr>
                <a:t>)</a:t>
              </a:r>
              <a:endParaRPr lang="en-US" altLang="en-US" sz="3200">
                <a:solidFill>
                  <a:srgbClr val="C82E32"/>
                </a:solidFill>
              </a:endParaRPr>
            </a:p>
          </p:txBody>
        </p:sp>
        <p:pic>
          <p:nvPicPr>
            <p:cNvPr id="63507" name="Picture 19" descr="equilibr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24" y="2592"/>
              <a:ext cx="1000" cy="1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29688617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3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Equilibrium Calculations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idx="1"/>
          </p:nvPr>
        </p:nvSpPr>
        <p:spPr>
          <a:xfrm>
            <a:off x="498764" y="1981200"/>
            <a:ext cx="11504814" cy="3124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sz="3200" dirty="0"/>
              <a:t>A closed system initially containing</a:t>
            </a:r>
          </a:p>
          <a:p>
            <a:pPr marL="0" indent="0">
              <a:buNone/>
            </a:pPr>
            <a:r>
              <a:rPr lang="en-US" altLang="en-US" sz="3200" dirty="0"/>
              <a:t>1.000 x 10</a:t>
            </a:r>
            <a:r>
              <a:rPr lang="en-US" altLang="en-US" sz="3200" baseline="30000" dirty="0">
                <a:cs typeface="Arial" panose="020B0604020202020204" pitchFamily="34" charset="0"/>
              </a:rPr>
              <a:t>−</a:t>
            </a:r>
            <a:r>
              <a:rPr lang="en-US" altLang="en-US" sz="3200" baseline="30000" dirty="0"/>
              <a:t>3</a:t>
            </a:r>
            <a:r>
              <a:rPr lang="en-US" altLang="en-US" sz="3200" dirty="0"/>
              <a:t> M H</a:t>
            </a:r>
            <a:r>
              <a:rPr lang="en-US" altLang="en-US" sz="3200" baseline="-25000" dirty="0"/>
              <a:t>2</a:t>
            </a:r>
            <a:r>
              <a:rPr lang="en-US" altLang="en-US" sz="3200" dirty="0"/>
              <a:t> and 2.000 x 10</a:t>
            </a:r>
            <a:r>
              <a:rPr lang="en-US" altLang="en-US" sz="3200" baseline="30000" dirty="0">
                <a:cs typeface="Arial" panose="020B0604020202020204" pitchFamily="34" charset="0"/>
              </a:rPr>
              <a:t>−</a:t>
            </a:r>
            <a:r>
              <a:rPr lang="en-US" altLang="en-US" sz="3200" baseline="30000" dirty="0"/>
              <a:t>3</a:t>
            </a:r>
            <a:r>
              <a:rPr lang="en-US" altLang="en-US" sz="3200" dirty="0"/>
              <a:t> M I</a:t>
            </a:r>
            <a:r>
              <a:rPr lang="en-US" altLang="en-US" sz="3200" baseline="-25000" dirty="0"/>
              <a:t>2</a:t>
            </a:r>
          </a:p>
          <a:p>
            <a:pPr marL="0" indent="0">
              <a:buNone/>
            </a:pPr>
            <a:r>
              <a:rPr lang="en-US" altLang="en-US" sz="3200" dirty="0"/>
              <a:t>At 448</a:t>
            </a:r>
            <a:r>
              <a:rPr lang="en-US" altLang="en-US" sz="3200" dirty="0">
                <a:sym typeface="Symbol" panose="05050102010706020507" pitchFamily="18" charset="2"/>
              </a:rPr>
              <a:t>C is allowed to reach equilibrium.  Analysis of the equilibrium mixture shows that the concentration of HI is 1.87 x 10</a:t>
            </a:r>
            <a:r>
              <a:rPr lang="en-US" altLang="en-US" sz="3200" baseline="30000" dirty="0">
                <a:cs typeface="Arial" panose="020B0604020202020204" pitchFamily="34" charset="0"/>
                <a:sym typeface="Symbol" panose="05050102010706020507" pitchFamily="18" charset="2"/>
              </a:rPr>
              <a:t>−</a:t>
            </a:r>
            <a:r>
              <a:rPr lang="en-US" altLang="en-US" sz="3200" baseline="30000" dirty="0">
                <a:sym typeface="Symbol" panose="05050102010706020507" pitchFamily="18" charset="2"/>
              </a:rPr>
              <a:t>3</a:t>
            </a:r>
            <a:r>
              <a:rPr lang="en-US" altLang="en-US" sz="3200" dirty="0">
                <a:sym typeface="Symbol" panose="05050102010706020507" pitchFamily="18" charset="2"/>
              </a:rPr>
              <a:t> M.  Calculate K</a:t>
            </a:r>
            <a:r>
              <a:rPr lang="en-US" altLang="en-US" sz="3200" baseline="-25000" dirty="0">
                <a:sym typeface="Symbol" panose="05050102010706020507" pitchFamily="18" charset="2"/>
              </a:rPr>
              <a:t>c</a:t>
            </a:r>
            <a:r>
              <a:rPr lang="en-US" altLang="en-US" sz="3200" dirty="0">
                <a:sym typeface="Symbol" panose="05050102010706020507" pitchFamily="18" charset="2"/>
              </a:rPr>
              <a:t> at 448C for the reaction taking place, which is</a:t>
            </a:r>
            <a:endParaRPr lang="en-US" altLang="en-US" sz="3200" dirty="0"/>
          </a:p>
        </p:txBody>
      </p:sp>
      <p:grpSp>
        <p:nvGrpSpPr>
          <p:cNvPr id="72718" name="Group 14"/>
          <p:cNvGrpSpPr>
            <a:grpSpLocks/>
          </p:cNvGrpSpPr>
          <p:nvPr/>
        </p:nvGrpSpPr>
        <p:grpSpPr bwMode="auto">
          <a:xfrm>
            <a:off x="2990850" y="5378455"/>
            <a:ext cx="6064250" cy="646113"/>
            <a:chOff x="924" y="3388"/>
            <a:chExt cx="3820" cy="407"/>
          </a:xfrm>
        </p:grpSpPr>
        <p:sp>
          <p:nvSpPr>
            <p:cNvPr id="72711" name="Rectangle 7"/>
            <p:cNvSpPr>
              <a:spLocks noChangeArrowheads="1"/>
            </p:cNvSpPr>
            <p:nvPr/>
          </p:nvSpPr>
          <p:spPr bwMode="auto">
            <a:xfrm>
              <a:off x="924" y="3388"/>
              <a:ext cx="1363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3600">
                  <a:solidFill>
                    <a:srgbClr val="C82E32"/>
                  </a:solidFill>
                </a:rPr>
                <a:t>H</a:t>
              </a:r>
              <a:r>
                <a:rPr lang="en-US" altLang="en-US" sz="3600" baseline="-25000">
                  <a:solidFill>
                    <a:srgbClr val="C82E32"/>
                  </a:solidFill>
                </a:rPr>
                <a:t>2 (</a:t>
              </a:r>
              <a:r>
                <a:rPr lang="en-US" altLang="en-US" sz="3600" i="1" baseline="-25000">
                  <a:solidFill>
                    <a:srgbClr val="C82E32"/>
                  </a:solidFill>
                </a:rPr>
                <a:t>g</a:t>
              </a:r>
              <a:r>
                <a:rPr lang="en-US" altLang="en-US" sz="3600" baseline="-25000">
                  <a:solidFill>
                    <a:srgbClr val="C82E32"/>
                  </a:solidFill>
                </a:rPr>
                <a:t>)</a:t>
              </a:r>
              <a:r>
                <a:rPr lang="en-US" altLang="en-US" sz="3600">
                  <a:solidFill>
                    <a:srgbClr val="C82E32"/>
                  </a:solidFill>
                </a:rPr>
                <a:t> + I</a:t>
              </a:r>
              <a:r>
                <a:rPr lang="en-US" altLang="en-US" sz="3600" baseline="-25000">
                  <a:solidFill>
                    <a:srgbClr val="C82E32"/>
                  </a:solidFill>
                </a:rPr>
                <a:t>2 (</a:t>
              </a:r>
              <a:r>
                <a:rPr lang="en-US" altLang="en-US" sz="3600" i="1" baseline="-25000">
                  <a:solidFill>
                    <a:srgbClr val="C82E32"/>
                  </a:solidFill>
                </a:rPr>
                <a:t>g</a:t>
              </a:r>
              <a:r>
                <a:rPr lang="en-US" altLang="en-US" sz="3600" baseline="-25000">
                  <a:solidFill>
                    <a:srgbClr val="C82E32"/>
                  </a:solidFill>
                </a:rPr>
                <a:t>)</a:t>
              </a:r>
              <a:endParaRPr lang="en-US" altLang="en-US" sz="3200">
                <a:solidFill>
                  <a:srgbClr val="C82E32"/>
                </a:solidFill>
              </a:endParaRPr>
            </a:p>
          </p:txBody>
        </p:sp>
        <p:sp>
          <p:nvSpPr>
            <p:cNvPr id="72713" name="Rectangle 9"/>
            <p:cNvSpPr>
              <a:spLocks noChangeArrowheads="1"/>
            </p:cNvSpPr>
            <p:nvPr/>
          </p:nvSpPr>
          <p:spPr bwMode="auto">
            <a:xfrm>
              <a:off x="3900" y="3388"/>
              <a:ext cx="844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3600">
                  <a:solidFill>
                    <a:srgbClr val="C82E32"/>
                  </a:solidFill>
                </a:rPr>
                <a:t>2 HI</a:t>
              </a:r>
              <a:r>
                <a:rPr lang="en-US" altLang="en-US" sz="3600" baseline="-25000">
                  <a:solidFill>
                    <a:srgbClr val="C82E32"/>
                  </a:solidFill>
                </a:rPr>
                <a:t> (</a:t>
              </a:r>
              <a:r>
                <a:rPr lang="en-US" altLang="en-US" sz="3600" i="1" baseline="-25000">
                  <a:solidFill>
                    <a:srgbClr val="C82E32"/>
                  </a:solidFill>
                </a:rPr>
                <a:t>g</a:t>
              </a:r>
              <a:r>
                <a:rPr lang="en-US" altLang="en-US" sz="3600" baseline="-25000">
                  <a:solidFill>
                    <a:srgbClr val="C82E32"/>
                  </a:solidFill>
                </a:rPr>
                <a:t>)</a:t>
              </a:r>
              <a:endParaRPr lang="en-US" altLang="en-US" sz="3200">
                <a:solidFill>
                  <a:srgbClr val="C82E32"/>
                </a:solidFill>
              </a:endParaRPr>
            </a:p>
          </p:txBody>
        </p:sp>
        <p:pic>
          <p:nvPicPr>
            <p:cNvPr id="72716" name="Picture 12" descr="equilibr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48" y="3552"/>
              <a:ext cx="1000" cy="1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92387530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/>
              <a:t>What Do We Know?</a:t>
            </a:r>
            <a:endParaRPr lang="en-US" altLang="en-US"/>
          </a:p>
        </p:txBody>
      </p:sp>
      <p:graphicFrame>
        <p:nvGraphicFramePr>
          <p:cNvPr id="73848" name="Group 120"/>
          <p:cNvGraphicFramePr>
            <a:graphicFrameLocks noGrp="1"/>
          </p:cNvGraphicFramePr>
          <p:nvPr>
            <p:ph type="tbl" idx="1"/>
          </p:nvPr>
        </p:nvGraphicFramePr>
        <p:xfrm>
          <a:off x="1828800" y="1981201"/>
          <a:ext cx="8534400" cy="3173730"/>
        </p:xfrm>
        <a:graphic>
          <a:graphicData uri="http://schemas.openxmlformats.org/drawingml/2006/table">
            <a:tbl>
              <a:tblPr/>
              <a:tblGrid>
                <a:gridCol w="2174875">
                  <a:extLst>
                    <a:ext uri="{9D8B030D-6E8A-4147-A177-3AD203B41FA5}">
                      <a16:colId xmlns:a16="http://schemas.microsoft.com/office/drawing/2014/main" val="1126130998"/>
                    </a:ext>
                  </a:extLst>
                </a:gridCol>
                <a:gridCol w="2092325">
                  <a:extLst>
                    <a:ext uri="{9D8B030D-6E8A-4147-A177-3AD203B41FA5}">
                      <a16:colId xmlns:a16="http://schemas.microsoft.com/office/drawing/2014/main" val="4143746594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1616167922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027213746"/>
                    </a:ext>
                  </a:extLst>
                </a:gridCol>
              </a:tblGrid>
              <a:tr h="7429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C82E32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82E32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[H</a:t>
                      </a:r>
                      <a:r>
                        <a:rPr kumimoji="0" lang="en-US" altLang="en-US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C82E32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2</a:t>
                      </a: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82E32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], </a:t>
                      </a:r>
                      <a:r>
                        <a:rPr kumimoji="0" lang="en-US" alt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C82E32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82E32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[I</a:t>
                      </a:r>
                      <a:r>
                        <a:rPr kumimoji="0" lang="en-US" altLang="en-US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C82E32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2</a:t>
                      </a: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82E32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], </a:t>
                      </a:r>
                      <a:r>
                        <a:rPr kumimoji="0" lang="en-US" alt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C82E32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82E32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[HI], </a:t>
                      </a:r>
                      <a:r>
                        <a:rPr kumimoji="0" lang="en-US" alt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C82E32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75128925"/>
                  </a:ext>
                </a:extLst>
              </a:tr>
              <a:tr h="7429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82E32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Initially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82E32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1.000 x 10</a:t>
                      </a:r>
                      <a:r>
                        <a:rPr kumimoji="0" lang="en-US" alt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C82E32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-3</a:t>
                      </a: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C82E32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82E32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2.000 x 10</a:t>
                      </a:r>
                      <a:r>
                        <a:rPr kumimoji="0" lang="en-US" alt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C82E32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-3</a:t>
                      </a: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C82E32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82E32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8676738"/>
                  </a:ext>
                </a:extLst>
              </a:tr>
              <a:tr h="7429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82E32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Change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C82E32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C82E32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C82E32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3944392"/>
                  </a:ext>
                </a:extLst>
              </a:tr>
              <a:tr h="7429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82E32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At equilibrium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C82E32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C82E32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82E32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1.87 x 10</a:t>
                      </a:r>
                      <a:r>
                        <a:rPr kumimoji="0" lang="en-US" alt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C82E32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-3</a:t>
                      </a: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C82E32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45916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738967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/>
              <a:t>[HI] Increases by 1.87 x 10</a:t>
            </a:r>
            <a:r>
              <a:rPr lang="en-US" altLang="en-US" sz="3600" baseline="30000"/>
              <a:t>-3</a:t>
            </a:r>
            <a:r>
              <a:rPr lang="en-US" altLang="en-US" sz="3600"/>
              <a:t> </a:t>
            </a:r>
            <a:r>
              <a:rPr lang="en-US" altLang="en-US" sz="3600" i="1"/>
              <a:t>M</a:t>
            </a:r>
          </a:p>
        </p:txBody>
      </p:sp>
      <p:graphicFrame>
        <p:nvGraphicFramePr>
          <p:cNvPr id="76830" name="Group 30"/>
          <p:cNvGraphicFramePr>
            <a:graphicFrameLocks noGrp="1"/>
          </p:cNvGraphicFramePr>
          <p:nvPr>
            <p:ph type="tbl" idx="1"/>
          </p:nvPr>
        </p:nvGraphicFramePr>
        <p:xfrm>
          <a:off x="1828800" y="1981201"/>
          <a:ext cx="8534400" cy="3173730"/>
        </p:xfrm>
        <a:graphic>
          <a:graphicData uri="http://schemas.openxmlformats.org/drawingml/2006/table">
            <a:tbl>
              <a:tblPr/>
              <a:tblGrid>
                <a:gridCol w="2174875">
                  <a:extLst>
                    <a:ext uri="{9D8B030D-6E8A-4147-A177-3AD203B41FA5}">
                      <a16:colId xmlns:a16="http://schemas.microsoft.com/office/drawing/2014/main" val="516162390"/>
                    </a:ext>
                  </a:extLst>
                </a:gridCol>
                <a:gridCol w="2092325">
                  <a:extLst>
                    <a:ext uri="{9D8B030D-6E8A-4147-A177-3AD203B41FA5}">
                      <a16:colId xmlns:a16="http://schemas.microsoft.com/office/drawing/2014/main" val="401754532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16575947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1548094535"/>
                    </a:ext>
                  </a:extLst>
                </a:gridCol>
              </a:tblGrid>
              <a:tr h="7429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C82E32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82E32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[H</a:t>
                      </a:r>
                      <a:r>
                        <a:rPr kumimoji="0" lang="en-US" altLang="en-US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C82E32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2</a:t>
                      </a: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82E32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], </a:t>
                      </a:r>
                      <a:r>
                        <a:rPr kumimoji="0" lang="en-US" alt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C82E32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82E32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[I</a:t>
                      </a:r>
                      <a:r>
                        <a:rPr kumimoji="0" lang="en-US" altLang="en-US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C82E32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2</a:t>
                      </a: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82E32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], </a:t>
                      </a:r>
                      <a:r>
                        <a:rPr kumimoji="0" lang="en-US" alt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C82E32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82E32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[HI], </a:t>
                      </a:r>
                      <a:r>
                        <a:rPr kumimoji="0" lang="en-US" alt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C82E32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1643427"/>
                  </a:ext>
                </a:extLst>
              </a:tr>
              <a:tr h="7429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82E32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Initially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82E32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1.000 x 10</a:t>
                      </a:r>
                      <a:r>
                        <a:rPr kumimoji="0" lang="en-US" alt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C82E32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-3</a:t>
                      </a: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C82E32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82E32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2.000 x 10</a:t>
                      </a:r>
                      <a:r>
                        <a:rPr kumimoji="0" lang="en-US" alt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C82E32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-3</a:t>
                      </a: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C82E32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82E32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0413345"/>
                  </a:ext>
                </a:extLst>
              </a:tr>
              <a:tr h="7429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82E32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Change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800" b="0" i="0" u="none" strike="noStrike" cap="none" normalizeH="0" baseline="3000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+1.87 x 10</a:t>
                      </a:r>
                      <a:r>
                        <a:rPr kumimoji="0" lang="en-US" alt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-3</a:t>
                      </a: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9195492"/>
                  </a:ext>
                </a:extLst>
              </a:tr>
              <a:tr h="7429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82E32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At equilibrium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82E32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1.87 x 10</a:t>
                      </a:r>
                      <a:r>
                        <a:rPr kumimoji="0" lang="en-US" alt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C82E32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-3</a:t>
                      </a: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C82E32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64115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255928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/>
              <a:t>Stoichiometry tells us [H</a:t>
            </a:r>
            <a:r>
              <a:rPr lang="en-US" altLang="en-US" sz="3600" baseline="-25000"/>
              <a:t>2</a:t>
            </a:r>
            <a:r>
              <a:rPr lang="en-US" altLang="en-US" sz="3600"/>
              <a:t>] and [I</a:t>
            </a:r>
            <a:r>
              <a:rPr lang="en-US" altLang="en-US" sz="3600" baseline="-25000"/>
              <a:t>2</a:t>
            </a:r>
            <a:r>
              <a:rPr lang="en-US" altLang="en-US" sz="3600"/>
              <a:t>]</a:t>
            </a:r>
            <a:br>
              <a:rPr lang="en-US" altLang="en-US" sz="3600"/>
            </a:br>
            <a:r>
              <a:rPr lang="en-US" altLang="en-US" sz="3600"/>
              <a:t>decrease by half as much</a:t>
            </a:r>
          </a:p>
        </p:txBody>
      </p:sp>
      <p:graphicFrame>
        <p:nvGraphicFramePr>
          <p:cNvPr id="123907" name="Group 1027"/>
          <p:cNvGraphicFramePr>
            <a:graphicFrameLocks noGrp="1"/>
          </p:cNvGraphicFramePr>
          <p:nvPr>
            <p:ph type="tbl" idx="1"/>
          </p:nvPr>
        </p:nvGraphicFramePr>
        <p:xfrm>
          <a:off x="1828800" y="1981201"/>
          <a:ext cx="8534400" cy="3173730"/>
        </p:xfrm>
        <a:graphic>
          <a:graphicData uri="http://schemas.openxmlformats.org/drawingml/2006/table">
            <a:tbl>
              <a:tblPr/>
              <a:tblGrid>
                <a:gridCol w="2174875">
                  <a:extLst>
                    <a:ext uri="{9D8B030D-6E8A-4147-A177-3AD203B41FA5}">
                      <a16:colId xmlns:a16="http://schemas.microsoft.com/office/drawing/2014/main" val="1642034374"/>
                    </a:ext>
                  </a:extLst>
                </a:gridCol>
                <a:gridCol w="2092325">
                  <a:extLst>
                    <a:ext uri="{9D8B030D-6E8A-4147-A177-3AD203B41FA5}">
                      <a16:colId xmlns:a16="http://schemas.microsoft.com/office/drawing/2014/main" val="2037875933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595805014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1964222607"/>
                    </a:ext>
                  </a:extLst>
                </a:gridCol>
              </a:tblGrid>
              <a:tr h="7429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C82E32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82E32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[H</a:t>
                      </a:r>
                      <a:r>
                        <a:rPr kumimoji="0" lang="en-US" altLang="en-US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C82E32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2</a:t>
                      </a: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82E32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], </a:t>
                      </a:r>
                      <a:r>
                        <a:rPr kumimoji="0" lang="en-US" alt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C82E32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82E32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[I</a:t>
                      </a:r>
                      <a:r>
                        <a:rPr kumimoji="0" lang="en-US" altLang="en-US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C82E32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2</a:t>
                      </a: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82E32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], </a:t>
                      </a:r>
                      <a:r>
                        <a:rPr kumimoji="0" lang="en-US" alt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C82E32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82E32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[HI], </a:t>
                      </a:r>
                      <a:r>
                        <a:rPr kumimoji="0" lang="en-US" alt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C82E32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2679698"/>
                  </a:ext>
                </a:extLst>
              </a:tr>
              <a:tr h="7429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82E32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Initially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82E32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1.000 x 10</a:t>
                      </a:r>
                      <a:r>
                        <a:rPr kumimoji="0" lang="en-US" alt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C82E32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-3</a:t>
                      </a: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C82E32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82E32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2.000 x 10</a:t>
                      </a:r>
                      <a:r>
                        <a:rPr kumimoji="0" lang="en-US" alt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C82E32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-3</a:t>
                      </a: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C82E32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82E32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2282901"/>
                  </a:ext>
                </a:extLst>
              </a:tr>
              <a:tr h="7429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82E32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Change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-9.35 x 10</a:t>
                      </a:r>
                      <a:r>
                        <a:rPr kumimoji="0" lang="en-US" alt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-4</a:t>
                      </a: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-9.35 x 10</a:t>
                      </a:r>
                      <a:r>
                        <a:rPr kumimoji="0" lang="en-US" alt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-4</a:t>
                      </a:r>
                      <a:endParaRPr kumimoji="0" lang="en-US" altLang="en-US" sz="2800" b="0" i="0" u="none" strike="noStrike" cap="none" normalizeH="0" baseline="3000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82E32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+1.87 x 10</a:t>
                      </a:r>
                      <a:r>
                        <a:rPr kumimoji="0" lang="en-US" alt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C82E32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-3</a:t>
                      </a: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C82E32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3018556"/>
                  </a:ext>
                </a:extLst>
              </a:tr>
              <a:tr h="7429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82E32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At equilibrium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82E32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1.87 x 10</a:t>
                      </a:r>
                      <a:r>
                        <a:rPr kumimoji="0" lang="en-US" alt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C82E32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-3</a:t>
                      </a: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C82E32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93424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350235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/>
              <a:t>We can now calculate the equilibrium concentrations of all three compounds…</a:t>
            </a:r>
            <a:endParaRPr lang="en-US" altLang="en-US"/>
          </a:p>
        </p:txBody>
      </p:sp>
      <p:graphicFrame>
        <p:nvGraphicFramePr>
          <p:cNvPr id="121859" name="Group 1027"/>
          <p:cNvGraphicFramePr>
            <a:graphicFrameLocks noGrp="1"/>
          </p:cNvGraphicFramePr>
          <p:nvPr>
            <p:ph type="tbl" idx="1"/>
          </p:nvPr>
        </p:nvGraphicFramePr>
        <p:xfrm>
          <a:off x="1828800" y="1981201"/>
          <a:ext cx="8534400" cy="3173730"/>
        </p:xfrm>
        <a:graphic>
          <a:graphicData uri="http://schemas.openxmlformats.org/drawingml/2006/table">
            <a:tbl>
              <a:tblPr/>
              <a:tblGrid>
                <a:gridCol w="2174875">
                  <a:extLst>
                    <a:ext uri="{9D8B030D-6E8A-4147-A177-3AD203B41FA5}">
                      <a16:colId xmlns:a16="http://schemas.microsoft.com/office/drawing/2014/main" val="4054816705"/>
                    </a:ext>
                  </a:extLst>
                </a:gridCol>
                <a:gridCol w="2092325">
                  <a:extLst>
                    <a:ext uri="{9D8B030D-6E8A-4147-A177-3AD203B41FA5}">
                      <a16:colId xmlns:a16="http://schemas.microsoft.com/office/drawing/2014/main" val="3145247366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26296069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72922399"/>
                    </a:ext>
                  </a:extLst>
                </a:gridCol>
              </a:tblGrid>
              <a:tr h="7429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C82E32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82E32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[H</a:t>
                      </a:r>
                      <a:r>
                        <a:rPr kumimoji="0" lang="en-US" altLang="en-US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C82E32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2</a:t>
                      </a: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82E32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], </a:t>
                      </a:r>
                      <a:r>
                        <a:rPr kumimoji="0" lang="en-US" alt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C82E32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82E32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[I</a:t>
                      </a:r>
                      <a:r>
                        <a:rPr kumimoji="0" lang="en-US" altLang="en-US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C82E32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2</a:t>
                      </a: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82E32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], </a:t>
                      </a:r>
                      <a:r>
                        <a:rPr kumimoji="0" lang="en-US" alt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C82E32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82E32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[HI], </a:t>
                      </a:r>
                      <a:r>
                        <a:rPr kumimoji="0" lang="en-US" alt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C82E32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9938203"/>
                  </a:ext>
                </a:extLst>
              </a:tr>
              <a:tr h="7429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82E32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Initially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82E32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1.000 x 10</a:t>
                      </a:r>
                      <a:r>
                        <a:rPr kumimoji="0" lang="en-US" alt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C82E32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-3</a:t>
                      </a: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C82E32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82E32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2.000 x 10</a:t>
                      </a:r>
                      <a:r>
                        <a:rPr kumimoji="0" lang="en-US" alt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C82E32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-3</a:t>
                      </a: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C82E32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82E32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5224704"/>
                  </a:ext>
                </a:extLst>
              </a:tr>
              <a:tr h="7429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82E32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Change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82E32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-9.35 x 10</a:t>
                      </a:r>
                      <a:r>
                        <a:rPr kumimoji="0" lang="en-US" alt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C82E32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-4</a:t>
                      </a: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C82E32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82E32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-9.35 x 10</a:t>
                      </a:r>
                      <a:r>
                        <a:rPr kumimoji="0" lang="en-US" alt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C82E32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-4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82E32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+1.87 x 10</a:t>
                      </a:r>
                      <a:r>
                        <a:rPr kumimoji="0" lang="en-US" alt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C82E32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-3</a:t>
                      </a: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C82E32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1523991"/>
                  </a:ext>
                </a:extLst>
              </a:tr>
              <a:tr h="7429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82E32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At equilibrium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6.5 x 10</a:t>
                      </a:r>
                      <a:r>
                        <a:rPr kumimoji="0" lang="en-US" alt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-5</a:t>
                      </a: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1.065 x 10</a:t>
                      </a:r>
                      <a:r>
                        <a:rPr kumimoji="0" lang="en-US" alt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-3</a:t>
                      </a: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C82E32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82E32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1.87 x 10</a:t>
                      </a:r>
                      <a:r>
                        <a:rPr kumimoji="0" lang="en-US" alt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C82E32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-3</a:t>
                      </a: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C82E32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70989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817980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/>
              <a:t>…and, therefore, the equilibrium constant</a:t>
            </a:r>
          </a:p>
        </p:txBody>
      </p:sp>
      <p:grpSp>
        <p:nvGrpSpPr>
          <p:cNvPr id="77841" name="Group 17"/>
          <p:cNvGrpSpPr>
            <a:grpSpLocks/>
          </p:cNvGrpSpPr>
          <p:nvPr/>
        </p:nvGrpSpPr>
        <p:grpSpPr bwMode="auto">
          <a:xfrm>
            <a:off x="2971801" y="1752601"/>
            <a:ext cx="7173913" cy="3908425"/>
            <a:chOff x="377" y="1728"/>
            <a:chExt cx="4519" cy="2462"/>
          </a:xfrm>
        </p:grpSpPr>
        <p:grpSp>
          <p:nvGrpSpPr>
            <p:cNvPr id="77839" name="Group 15"/>
            <p:cNvGrpSpPr>
              <a:grpSpLocks/>
            </p:cNvGrpSpPr>
            <p:nvPr/>
          </p:nvGrpSpPr>
          <p:grpSpPr bwMode="auto">
            <a:xfrm>
              <a:off x="377" y="1728"/>
              <a:ext cx="1993" cy="826"/>
              <a:chOff x="377" y="2160"/>
              <a:chExt cx="1993" cy="826"/>
            </a:xfrm>
          </p:grpSpPr>
          <p:sp>
            <p:nvSpPr>
              <p:cNvPr id="77828" name="Rectangle 4"/>
              <p:cNvSpPr>
                <a:spLocks noChangeArrowheads="1"/>
              </p:cNvSpPr>
              <p:nvPr/>
            </p:nvSpPr>
            <p:spPr bwMode="auto">
              <a:xfrm>
                <a:off x="377" y="2352"/>
                <a:ext cx="601" cy="4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4000" i="1">
                    <a:solidFill>
                      <a:srgbClr val="C82E32"/>
                    </a:solidFill>
                  </a:rPr>
                  <a:t>K</a:t>
                </a:r>
                <a:r>
                  <a:rPr lang="en-US" altLang="en-US" sz="4000" i="1" baseline="-25000">
                    <a:solidFill>
                      <a:srgbClr val="C82E32"/>
                    </a:solidFill>
                  </a:rPr>
                  <a:t>c</a:t>
                </a:r>
                <a:r>
                  <a:rPr lang="en-US" altLang="en-US" sz="4000" i="1">
                    <a:solidFill>
                      <a:srgbClr val="C82E32"/>
                    </a:solidFill>
                  </a:rPr>
                  <a:t> </a:t>
                </a:r>
                <a:r>
                  <a:rPr lang="en-US" altLang="en-US" sz="4000">
                    <a:solidFill>
                      <a:srgbClr val="C82E32"/>
                    </a:solidFill>
                  </a:rPr>
                  <a:t>=</a:t>
                </a:r>
              </a:p>
            </p:txBody>
          </p:sp>
          <p:grpSp>
            <p:nvGrpSpPr>
              <p:cNvPr id="77831" name="Group 7"/>
              <p:cNvGrpSpPr>
                <a:grpSpLocks/>
              </p:cNvGrpSpPr>
              <p:nvPr/>
            </p:nvGrpSpPr>
            <p:grpSpPr bwMode="auto">
              <a:xfrm>
                <a:off x="1170" y="2160"/>
                <a:ext cx="1200" cy="826"/>
                <a:chOff x="3504" y="2400"/>
                <a:chExt cx="1200" cy="826"/>
              </a:xfrm>
            </p:grpSpPr>
            <p:sp>
              <p:nvSpPr>
                <p:cNvPr id="77829" name="Rectangle 5"/>
                <p:cNvSpPr>
                  <a:spLocks noChangeArrowheads="1"/>
                </p:cNvSpPr>
                <p:nvPr/>
              </p:nvSpPr>
              <p:spPr bwMode="auto">
                <a:xfrm>
                  <a:off x="3552" y="2400"/>
                  <a:ext cx="1121" cy="8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altLang="en-US" sz="4000">
                      <a:solidFill>
                        <a:srgbClr val="C82E32"/>
                      </a:solidFill>
                    </a:rPr>
                    <a:t>[HI]</a:t>
                  </a:r>
                  <a:r>
                    <a:rPr lang="en-US" altLang="en-US" sz="4000" baseline="30000">
                      <a:solidFill>
                        <a:srgbClr val="C82E32"/>
                      </a:solidFill>
                    </a:rPr>
                    <a:t>2</a:t>
                  </a:r>
                  <a:endParaRPr lang="en-US" altLang="en-US" sz="4000">
                    <a:solidFill>
                      <a:srgbClr val="C82E32"/>
                    </a:solidFill>
                  </a:endParaRPr>
                </a:p>
                <a:p>
                  <a:pPr algn="ctr"/>
                  <a:r>
                    <a:rPr lang="en-US" altLang="en-US" sz="4000">
                      <a:solidFill>
                        <a:srgbClr val="C82E32"/>
                      </a:solidFill>
                    </a:rPr>
                    <a:t>[H</a:t>
                  </a:r>
                  <a:r>
                    <a:rPr lang="en-US" altLang="en-US" sz="4000" baseline="-25000">
                      <a:solidFill>
                        <a:srgbClr val="C82E32"/>
                      </a:solidFill>
                    </a:rPr>
                    <a:t>2</a:t>
                  </a:r>
                  <a:r>
                    <a:rPr lang="en-US" altLang="en-US" sz="4000">
                      <a:solidFill>
                        <a:srgbClr val="C82E32"/>
                      </a:solidFill>
                    </a:rPr>
                    <a:t>] [I</a:t>
                  </a:r>
                  <a:r>
                    <a:rPr lang="en-US" altLang="en-US" sz="4000" baseline="-25000">
                      <a:solidFill>
                        <a:srgbClr val="C82E32"/>
                      </a:solidFill>
                    </a:rPr>
                    <a:t>2</a:t>
                  </a:r>
                  <a:r>
                    <a:rPr lang="en-US" altLang="en-US" sz="4000">
                      <a:solidFill>
                        <a:srgbClr val="C82E32"/>
                      </a:solidFill>
                    </a:rPr>
                    <a:t>]</a:t>
                  </a:r>
                </a:p>
              </p:txBody>
            </p:sp>
            <p:sp>
              <p:nvSpPr>
                <p:cNvPr id="77830" name="Line 6"/>
                <p:cNvSpPr>
                  <a:spLocks noChangeShapeType="1"/>
                </p:cNvSpPr>
                <p:nvPr/>
              </p:nvSpPr>
              <p:spPr bwMode="auto">
                <a:xfrm>
                  <a:off x="3504" y="2850"/>
                  <a:ext cx="1200" cy="0"/>
                </a:xfrm>
                <a:prstGeom prst="line">
                  <a:avLst/>
                </a:prstGeom>
                <a:noFill/>
                <a:ln w="28575">
                  <a:solidFill>
                    <a:srgbClr val="C82E32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77834" name="Rectangle 10"/>
            <p:cNvSpPr>
              <a:spLocks noChangeArrowheads="1"/>
            </p:cNvSpPr>
            <p:nvPr/>
          </p:nvSpPr>
          <p:spPr bwMode="auto">
            <a:xfrm>
              <a:off x="787" y="3744"/>
              <a:ext cx="749" cy="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4000">
                  <a:solidFill>
                    <a:srgbClr val="C82E32"/>
                  </a:solidFill>
                </a:rPr>
                <a:t>=  51</a:t>
              </a:r>
            </a:p>
          </p:txBody>
        </p:sp>
        <p:grpSp>
          <p:nvGrpSpPr>
            <p:cNvPr id="77840" name="Group 16"/>
            <p:cNvGrpSpPr>
              <a:grpSpLocks/>
            </p:cNvGrpSpPr>
            <p:nvPr/>
          </p:nvGrpSpPr>
          <p:grpSpPr bwMode="auto">
            <a:xfrm>
              <a:off x="787" y="2736"/>
              <a:ext cx="4109" cy="834"/>
              <a:chOff x="787" y="2832"/>
              <a:chExt cx="4109" cy="834"/>
            </a:xfrm>
          </p:grpSpPr>
          <p:sp>
            <p:nvSpPr>
              <p:cNvPr id="77833" name="Rectangle 9"/>
              <p:cNvSpPr>
                <a:spLocks noChangeArrowheads="1"/>
              </p:cNvSpPr>
              <p:nvPr/>
            </p:nvSpPr>
            <p:spPr bwMode="auto">
              <a:xfrm>
                <a:off x="787" y="3024"/>
                <a:ext cx="277" cy="4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4000">
                    <a:solidFill>
                      <a:srgbClr val="C82E32"/>
                    </a:solidFill>
                  </a:rPr>
                  <a:t>=</a:t>
                </a:r>
              </a:p>
            </p:txBody>
          </p:sp>
          <p:grpSp>
            <p:nvGrpSpPr>
              <p:cNvPr id="77838" name="Group 14"/>
              <p:cNvGrpSpPr>
                <a:grpSpLocks/>
              </p:cNvGrpSpPr>
              <p:nvPr/>
            </p:nvGrpSpPr>
            <p:grpSpPr bwMode="auto">
              <a:xfrm>
                <a:off x="1296" y="2832"/>
                <a:ext cx="3600" cy="834"/>
                <a:chOff x="1776" y="2832"/>
                <a:chExt cx="3600" cy="834"/>
              </a:xfrm>
            </p:grpSpPr>
            <p:sp>
              <p:nvSpPr>
                <p:cNvPr id="77836" name="Rectangle 12"/>
                <p:cNvSpPr>
                  <a:spLocks noChangeArrowheads="1"/>
                </p:cNvSpPr>
                <p:nvPr/>
              </p:nvSpPr>
              <p:spPr bwMode="auto">
                <a:xfrm>
                  <a:off x="1941" y="2832"/>
                  <a:ext cx="3228" cy="83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altLang="en-US" sz="4000">
                      <a:solidFill>
                        <a:srgbClr val="C82E32"/>
                      </a:solidFill>
                    </a:rPr>
                    <a:t>(1.87 x 10</a:t>
                  </a:r>
                  <a:r>
                    <a:rPr lang="en-US" altLang="en-US" sz="4000" baseline="30000">
                      <a:solidFill>
                        <a:srgbClr val="C82E32"/>
                      </a:solidFill>
                    </a:rPr>
                    <a:t>-3</a:t>
                  </a:r>
                  <a:r>
                    <a:rPr lang="en-US" altLang="en-US" sz="4000">
                      <a:solidFill>
                        <a:srgbClr val="C82E32"/>
                      </a:solidFill>
                    </a:rPr>
                    <a:t>)</a:t>
                  </a:r>
                  <a:r>
                    <a:rPr lang="en-US" altLang="en-US" sz="4000" baseline="30000">
                      <a:solidFill>
                        <a:srgbClr val="C82E32"/>
                      </a:solidFill>
                    </a:rPr>
                    <a:t>2</a:t>
                  </a:r>
                  <a:endParaRPr lang="en-US" altLang="en-US" sz="4000">
                    <a:solidFill>
                      <a:srgbClr val="C82E32"/>
                    </a:solidFill>
                  </a:endParaRPr>
                </a:p>
                <a:p>
                  <a:pPr algn="ctr"/>
                  <a:r>
                    <a:rPr lang="en-US" altLang="en-US" sz="4000">
                      <a:solidFill>
                        <a:srgbClr val="C82E32"/>
                      </a:solidFill>
                    </a:rPr>
                    <a:t>(6.5 x 10</a:t>
                  </a:r>
                  <a:r>
                    <a:rPr lang="en-US" altLang="en-US" sz="4000" baseline="30000">
                      <a:solidFill>
                        <a:srgbClr val="C82E32"/>
                      </a:solidFill>
                    </a:rPr>
                    <a:t>-5</a:t>
                  </a:r>
                  <a:r>
                    <a:rPr lang="en-US" altLang="en-US" sz="4000">
                      <a:solidFill>
                        <a:srgbClr val="C82E32"/>
                      </a:solidFill>
                    </a:rPr>
                    <a:t>)(1.065 x 10</a:t>
                  </a:r>
                  <a:r>
                    <a:rPr lang="en-US" altLang="en-US" sz="4000" baseline="30000">
                      <a:solidFill>
                        <a:srgbClr val="C82E32"/>
                      </a:solidFill>
                    </a:rPr>
                    <a:t>-3</a:t>
                  </a:r>
                  <a:r>
                    <a:rPr lang="en-US" altLang="en-US" sz="4000">
                      <a:solidFill>
                        <a:srgbClr val="C82E32"/>
                      </a:solidFill>
                    </a:rPr>
                    <a:t>)</a:t>
                  </a:r>
                </a:p>
              </p:txBody>
            </p:sp>
            <p:sp>
              <p:nvSpPr>
                <p:cNvPr id="77837" name="Line 13"/>
                <p:cNvSpPr>
                  <a:spLocks noChangeShapeType="1"/>
                </p:cNvSpPr>
                <p:nvPr/>
              </p:nvSpPr>
              <p:spPr bwMode="auto">
                <a:xfrm>
                  <a:off x="1776" y="3264"/>
                  <a:ext cx="3600" cy="0"/>
                </a:xfrm>
                <a:prstGeom prst="line">
                  <a:avLst/>
                </a:prstGeom>
                <a:noFill/>
                <a:ln w="22225">
                  <a:solidFill>
                    <a:srgbClr val="C82E32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262799116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Concept of Equilibrium</a:t>
            </a:r>
          </a:p>
        </p:txBody>
      </p:sp>
      <p:pic>
        <p:nvPicPr>
          <p:cNvPr id="3080" name="Picture 8" descr="15_01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50" t="14433" r="7785" b="23955"/>
          <a:stretch>
            <a:fillRect/>
          </a:stretch>
        </p:blipFill>
        <p:spPr>
          <a:xfrm>
            <a:off x="3305175" y="1223964"/>
            <a:ext cx="5562600" cy="3805237"/>
          </a:xfrm>
        </p:spPr>
      </p:pic>
      <p:sp>
        <p:nvSpPr>
          <p:cNvPr id="307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82385" y="5181600"/>
            <a:ext cx="11671070" cy="16764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3600" dirty="0"/>
              <a:t>	Chemical equilibrium occurs when a reaction and its reverse reaction proceed at the same rate</a:t>
            </a:r>
            <a:r>
              <a:rPr lang="en-US" alt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6406968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Reaction Quotient (</a:t>
            </a:r>
            <a:r>
              <a:rPr lang="en-US" altLang="en-US" i="1"/>
              <a:t>Q</a:t>
            </a:r>
            <a:r>
              <a:rPr lang="en-US" altLang="en-US"/>
              <a:t>)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idx="1"/>
          </p:nvPr>
        </p:nvSpPr>
        <p:spPr>
          <a:xfrm>
            <a:off x="1024128" y="2084832"/>
            <a:ext cx="10295314" cy="402336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3600" dirty="0" smtClean="0"/>
              <a:t> To </a:t>
            </a:r>
            <a:r>
              <a:rPr lang="en-US" altLang="en-US" sz="3600" dirty="0"/>
              <a:t>calculate </a:t>
            </a:r>
            <a:r>
              <a:rPr lang="en-US" altLang="en-US" sz="3600" i="1" dirty="0"/>
              <a:t>Q</a:t>
            </a:r>
            <a:r>
              <a:rPr lang="en-US" altLang="en-US" sz="3600" dirty="0"/>
              <a:t>, one substitutes the initial concentrations on reactants and products into the equilibrium expression.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3600" i="1" dirty="0" smtClean="0"/>
              <a:t> Q</a:t>
            </a:r>
            <a:r>
              <a:rPr lang="en-US" altLang="en-US" sz="3600" dirty="0" smtClean="0"/>
              <a:t> </a:t>
            </a:r>
            <a:r>
              <a:rPr lang="en-US" altLang="en-US" sz="3600" dirty="0"/>
              <a:t>gives the same ratio the equilibrium expression gives, but for a system that is </a:t>
            </a:r>
            <a:r>
              <a:rPr lang="en-US" altLang="en-US" sz="3600" i="1" dirty="0"/>
              <a:t>not</a:t>
            </a:r>
            <a:r>
              <a:rPr lang="en-US" altLang="en-US" sz="3600" dirty="0"/>
              <a:t> at equilibrium.</a:t>
            </a:r>
          </a:p>
        </p:txBody>
      </p:sp>
    </p:spTree>
    <p:extLst>
      <p:ext uri="{BB962C8B-B14F-4D97-AF65-F5344CB8AC3E}">
        <p14:creationId xmlns:p14="http://schemas.microsoft.com/office/powerpoint/2010/main" val="368512529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8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0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524000" y="-76200"/>
            <a:ext cx="9144000" cy="1143000"/>
          </a:xfrm>
        </p:spPr>
        <p:txBody>
          <a:bodyPr/>
          <a:lstStyle/>
          <a:p>
            <a:r>
              <a:rPr lang="en-US" altLang="en-US" sz="3600"/>
              <a:t>If </a:t>
            </a:r>
            <a:r>
              <a:rPr lang="en-US" altLang="en-US" sz="3600" i="1"/>
              <a:t>Q</a:t>
            </a:r>
            <a:r>
              <a:rPr lang="en-US" altLang="en-US" sz="3600"/>
              <a:t> = </a:t>
            </a:r>
            <a:r>
              <a:rPr lang="en-US" altLang="en-US" sz="3600" i="1"/>
              <a:t>K</a:t>
            </a:r>
            <a:r>
              <a:rPr lang="en-US" altLang="en-US" sz="3600"/>
              <a:t>,</a:t>
            </a:r>
            <a:endParaRPr lang="en-US" altLang="en-US"/>
          </a:p>
        </p:txBody>
      </p:sp>
      <p:pic>
        <p:nvPicPr>
          <p:cNvPr id="135180" name="Picture 1036" descr="15_09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0999" y="2286000"/>
            <a:ext cx="3826139" cy="4022725"/>
          </a:xfrm>
        </p:spPr>
      </p:pic>
      <p:sp>
        <p:nvSpPr>
          <p:cNvPr id="135178" name="Rectangle 1034"/>
          <p:cNvSpPr>
            <a:spLocks noChangeArrowheads="1"/>
          </p:cNvSpPr>
          <p:nvPr/>
        </p:nvSpPr>
        <p:spPr bwMode="auto">
          <a:xfrm>
            <a:off x="1524000" y="68580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>
              <a:defRPr sz="4400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algn="ctr">
              <a:defRPr sz="4400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algn="ctr">
              <a:defRPr sz="4400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algn="ctr">
              <a:defRPr sz="4400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algn="ctr">
              <a:defRPr sz="4400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3600"/>
              <a:t>the system is at equilibrium.</a:t>
            </a:r>
            <a:endParaRPr lang="en-US" altLang="en-US"/>
          </a:p>
        </p:txBody>
      </p:sp>
      <p:grpSp>
        <p:nvGrpSpPr>
          <p:cNvPr id="135193" name="Group 1049"/>
          <p:cNvGrpSpPr>
            <a:grpSpLocks/>
          </p:cNvGrpSpPr>
          <p:nvPr/>
        </p:nvGrpSpPr>
        <p:grpSpPr bwMode="auto">
          <a:xfrm>
            <a:off x="3948114" y="2028826"/>
            <a:ext cx="4281487" cy="4348163"/>
            <a:chOff x="1527" y="1278"/>
            <a:chExt cx="2697" cy="2739"/>
          </a:xfrm>
        </p:grpSpPr>
        <p:sp>
          <p:nvSpPr>
            <p:cNvPr id="135182" name="Rectangle 1038"/>
            <p:cNvSpPr>
              <a:spLocks noChangeArrowheads="1"/>
            </p:cNvSpPr>
            <p:nvPr/>
          </p:nvSpPr>
          <p:spPr bwMode="auto">
            <a:xfrm>
              <a:off x="1584" y="1863"/>
              <a:ext cx="970" cy="1456"/>
            </a:xfrm>
            <a:prstGeom prst="rect">
              <a:avLst/>
            </a:prstGeom>
            <a:solidFill>
              <a:schemeClr val="bg1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5184" name="Rectangle 1040"/>
            <p:cNvSpPr>
              <a:spLocks noChangeArrowheads="1"/>
            </p:cNvSpPr>
            <p:nvPr/>
          </p:nvSpPr>
          <p:spPr bwMode="auto">
            <a:xfrm>
              <a:off x="1527" y="3360"/>
              <a:ext cx="816" cy="657"/>
            </a:xfrm>
            <a:prstGeom prst="rect">
              <a:avLst/>
            </a:prstGeom>
            <a:solidFill>
              <a:schemeClr val="bg1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5187" name="Group 1043"/>
            <p:cNvGrpSpPr>
              <a:grpSpLocks/>
            </p:cNvGrpSpPr>
            <p:nvPr/>
          </p:nvGrpSpPr>
          <p:grpSpPr bwMode="auto">
            <a:xfrm>
              <a:off x="3254" y="1278"/>
              <a:ext cx="970" cy="2688"/>
              <a:chOff x="3254" y="1200"/>
              <a:chExt cx="970" cy="2784"/>
            </a:xfrm>
          </p:grpSpPr>
          <p:sp>
            <p:nvSpPr>
              <p:cNvPr id="135181" name="Rectangle 1037"/>
              <p:cNvSpPr>
                <a:spLocks noChangeArrowheads="1"/>
              </p:cNvSpPr>
              <p:nvPr/>
            </p:nvSpPr>
            <p:spPr bwMode="auto">
              <a:xfrm>
                <a:off x="3254" y="1200"/>
                <a:ext cx="922" cy="2112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5186" name="Rectangle 1042"/>
              <p:cNvSpPr>
                <a:spLocks noChangeArrowheads="1"/>
              </p:cNvSpPr>
              <p:nvPr/>
            </p:nvSpPr>
            <p:spPr bwMode="auto">
              <a:xfrm>
                <a:off x="3408" y="3360"/>
                <a:ext cx="816" cy="624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66245606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5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-76200"/>
            <a:ext cx="9144000" cy="1143000"/>
          </a:xfrm>
        </p:spPr>
        <p:txBody>
          <a:bodyPr/>
          <a:lstStyle/>
          <a:p>
            <a:r>
              <a:rPr lang="en-US" altLang="en-US" sz="3600"/>
              <a:t>If </a:t>
            </a:r>
            <a:r>
              <a:rPr lang="en-US" altLang="en-US" sz="3600" i="1"/>
              <a:t>Q</a:t>
            </a:r>
            <a:r>
              <a:rPr lang="en-US" altLang="en-US" sz="3600"/>
              <a:t> &gt; </a:t>
            </a:r>
            <a:r>
              <a:rPr lang="en-US" altLang="en-US" sz="3600" i="1"/>
              <a:t>K</a:t>
            </a:r>
            <a:r>
              <a:rPr lang="en-US" altLang="en-US" sz="3600"/>
              <a:t>,</a:t>
            </a:r>
            <a:endParaRPr lang="en-US" altLang="en-US"/>
          </a:p>
        </p:txBody>
      </p:sp>
      <p:pic>
        <p:nvPicPr>
          <p:cNvPr id="149508" name="Picture 4" descr="15_09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0999" y="2286000"/>
            <a:ext cx="3826139" cy="4022725"/>
          </a:xfrm>
        </p:spPr>
      </p:pic>
      <p:sp>
        <p:nvSpPr>
          <p:cNvPr id="149507" name="Rectangle 3"/>
          <p:cNvSpPr>
            <a:spLocks noChangeArrowheads="1"/>
          </p:cNvSpPr>
          <p:nvPr/>
        </p:nvSpPr>
        <p:spPr bwMode="auto">
          <a:xfrm>
            <a:off x="1524000" y="68580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>
              <a:defRPr sz="4400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algn="ctr">
              <a:defRPr sz="4400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algn="ctr">
              <a:defRPr sz="4400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algn="ctr">
              <a:defRPr sz="4400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algn="ctr">
              <a:defRPr sz="4400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3600"/>
              <a:t>there is too much product and the equilibrium shifts to the left.</a:t>
            </a:r>
            <a:endParaRPr lang="en-US" altLang="en-US"/>
          </a:p>
        </p:txBody>
      </p:sp>
      <p:sp>
        <p:nvSpPr>
          <p:cNvPr id="149510" name="Rectangle 6"/>
          <p:cNvSpPr>
            <a:spLocks noChangeArrowheads="1"/>
          </p:cNvSpPr>
          <p:nvPr/>
        </p:nvSpPr>
        <p:spPr bwMode="auto">
          <a:xfrm>
            <a:off x="3962400" y="2895600"/>
            <a:ext cx="2681288" cy="35052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38490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9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0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-76200"/>
            <a:ext cx="9144000" cy="1143000"/>
          </a:xfrm>
        </p:spPr>
        <p:txBody>
          <a:bodyPr/>
          <a:lstStyle/>
          <a:p>
            <a:r>
              <a:rPr lang="en-US" altLang="en-US" sz="3600"/>
              <a:t>If </a:t>
            </a:r>
            <a:r>
              <a:rPr lang="en-US" altLang="en-US" sz="3600" i="1"/>
              <a:t>Q</a:t>
            </a:r>
            <a:r>
              <a:rPr lang="en-US" altLang="en-US" sz="3600"/>
              <a:t> &lt; </a:t>
            </a:r>
            <a:r>
              <a:rPr lang="en-US" altLang="en-US" sz="3600" i="1"/>
              <a:t>K</a:t>
            </a:r>
            <a:r>
              <a:rPr lang="en-US" altLang="en-US" sz="3600"/>
              <a:t>,</a:t>
            </a:r>
            <a:endParaRPr lang="en-US" altLang="en-US"/>
          </a:p>
        </p:txBody>
      </p:sp>
      <p:pic>
        <p:nvPicPr>
          <p:cNvPr id="151556" name="Picture 4" descr="15_09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0999" y="2286000"/>
            <a:ext cx="3826139" cy="4022725"/>
          </a:xfrm>
        </p:spPr>
      </p:pic>
      <p:sp>
        <p:nvSpPr>
          <p:cNvPr id="151555" name="Rectangle 3"/>
          <p:cNvSpPr>
            <a:spLocks noChangeArrowheads="1"/>
          </p:cNvSpPr>
          <p:nvPr/>
        </p:nvSpPr>
        <p:spPr bwMode="auto">
          <a:xfrm>
            <a:off x="1524000" y="68580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>
              <a:defRPr sz="4400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algn="ctr">
              <a:defRPr sz="4400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algn="ctr">
              <a:defRPr sz="4400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algn="ctr">
              <a:defRPr sz="4400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algn="ctr">
              <a:defRPr sz="4400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3600"/>
              <a:t>there is too much reactant, and the equilibrium shifts to the right.</a:t>
            </a:r>
            <a:endParaRPr lang="en-US" altLang="en-US"/>
          </a:p>
        </p:txBody>
      </p:sp>
      <p:grpSp>
        <p:nvGrpSpPr>
          <p:cNvPr id="151561" name="Group 9"/>
          <p:cNvGrpSpPr>
            <a:grpSpLocks/>
          </p:cNvGrpSpPr>
          <p:nvPr/>
        </p:nvGrpSpPr>
        <p:grpSpPr bwMode="auto">
          <a:xfrm>
            <a:off x="5486400" y="1981200"/>
            <a:ext cx="2755900" cy="4419600"/>
            <a:chOff x="2496" y="1248"/>
            <a:chExt cx="1736" cy="2784"/>
          </a:xfrm>
        </p:grpSpPr>
        <p:sp>
          <p:nvSpPr>
            <p:cNvPr id="151557" name="Rectangle 5"/>
            <p:cNvSpPr>
              <a:spLocks noChangeArrowheads="1"/>
            </p:cNvSpPr>
            <p:nvPr/>
          </p:nvSpPr>
          <p:spPr bwMode="auto">
            <a:xfrm>
              <a:off x="2572" y="1248"/>
              <a:ext cx="1604" cy="2076"/>
            </a:xfrm>
            <a:prstGeom prst="rect">
              <a:avLst/>
            </a:prstGeom>
            <a:solidFill>
              <a:schemeClr val="bg1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1559" name="Rectangle 7"/>
            <p:cNvSpPr>
              <a:spLocks noChangeArrowheads="1"/>
            </p:cNvSpPr>
            <p:nvPr/>
          </p:nvSpPr>
          <p:spPr bwMode="auto">
            <a:xfrm>
              <a:off x="2496" y="3324"/>
              <a:ext cx="1736" cy="708"/>
            </a:xfrm>
            <a:prstGeom prst="rect">
              <a:avLst/>
            </a:prstGeom>
            <a:solidFill>
              <a:schemeClr val="bg1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24272786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1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5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52403" y="5178829"/>
            <a:ext cx="8382000" cy="1143000"/>
          </a:xfrm>
        </p:spPr>
        <p:txBody>
          <a:bodyPr anchor="ctr">
            <a:normAutofit fontScale="90000"/>
          </a:bodyPr>
          <a:lstStyle/>
          <a:p>
            <a:r>
              <a:rPr lang="en-US" altLang="en-US" sz="9600" dirty="0"/>
              <a:t>Le </a:t>
            </a:r>
            <a:r>
              <a:rPr lang="en-US" altLang="en-US" sz="9600" dirty="0" err="1"/>
              <a:t>Châtelier’s</a:t>
            </a:r>
            <a:r>
              <a:rPr lang="en-US" altLang="en-US" sz="9600" dirty="0"/>
              <a:t> Principle</a:t>
            </a:r>
          </a:p>
        </p:txBody>
      </p:sp>
    </p:spTree>
    <p:extLst>
      <p:ext uri="{BB962C8B-B14F-4D97-AF65-F5344CB8AC3E}">
        <p14:creationId xmlns:p14="http://schemas.microsoft.com/office/powerpoint/2010/main" val="96544947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Le Châtelier’s Principle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sz="4000" dirty="0"/>
              <a:t>“If a system at equilibrium is disturbed by a change in temperature, pressure, or the concentration of one of the components, the system will shift its equilibrium position so as to counteract the effect of the disturbance.”</a:t>
            </a:r>
            <a:endParaRPr lang="en-US" altLang="en-US" sz="4000" baseline="30000" dirty="0"/>
          </a:p>
        </p:txBody>
      </p:sp>
    </p:spTree>
    <p:extLst>
      <p:ext uri="{BB962C8B-B14F-4D97-AF65-F5344CB8AC3E}">
        <p14:creationId xmlns:p14="http://schemas.microsoft.com/office/powerpoint/2010/main" val="409294649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228600"/>
            <a:ext cx="7391400" cy="914400"/>
          </a:xfrm>
        </p:spPr>
        <p:txBody>
          <a:bodyPr vert="horz" lIns="0" tIns="0" rIns="0" bIns="0" rtlCol="0" anchor="ctr">
            <a:normAutofit/>
          </a:bodyPr>
          <a:lstStyle/>
          <a:p>
            <a:pPr algn="ctr"/>
            <a:r>
              <a:rPr lang="en-US" altLang="en-US" sz="3600" b="1">
                <a:latin typeface="Arial" panose="020B0604020202020204" pitchFamily="34" charset="0"/>
                <a:ea typeface="Comic Sans MS Bold" panose="030F0902030302020204" pitchFamily="66" charset="0"/>
                <a:cs typeface="Arial" panose="020B0604020202020204" pitchFamily="34" charset="0"/>
                <a:sym typeface="Comic Sans MS Bold" panose="030F0902030302020204" pitchFamily="66" charset="0"/>
              </a:rPr>
              <a:t>LeChatelier Translated:</a:t>
            </a:r>
            <a:endParaRPr lang="en-US" altLang="en-US" b="1" smtClean="0">
              <a:latin typeface="Arial" panose="020B0604020202020204" pitchFamily="34" charset="0"/>
              <a:ea typeface="Comic Sans MS Bold" panose="030F0902030302020204" pitchFamily="66" charset="0"/>
              <a:cs typeface="Arial" panose="020B0604020202020204" pitchFamily="34" charset="0"/>
            </a:endParaRPr>
          </a:p>
        </p:txBody>
      </p:sp>
      <p:sp>
        <p:nvSpPr>
          <p:cNvPr id="9217" name="Rectangle 1"/>
          <p:cNvSpPr>
            <a:spLocks noGrp="1" noChangeArrowheads="1"/>
          </p:cNvSpPr>
          <p:nvPr>
            <p:ph idx="1"/>
          </p:nvPr>
        </p:nvSpPr>
        <p:spPr>
          <a:xfrm>
            <a:off x="1866900" y="1432560"/>
            <a:ext cx="7772400" cy="1905000"/>
          </a:xfrm>
        </p:spPr>
        <p:txBody>
          <a:bodyPr vert="horz" lIns="0" tIns="0" rIns="0" bIns="0" rtlCol="0">
            <a:noAutofit/>
          </a:bodyPr>
          <a:lstStyle/>
          <a:p>
            <a:pPr marL="0" indent="0" defTabSz="868363">
              <a:spcBef>
                <a:spcPts val="60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ea typeface="Comic Sans MS Bold" charset="0"/>
                <a:cs typeface="Arial" panose="020B0604020202020204" pitchFamily="34" charset="0"/>
                <a:sym typeface="Comic Sans MS Bold" charset="0"/>
              </a:rPr>
              <a:t>When you take something away from a system at equilibrium, the system </a:t>
            </a:r>
            <a:r>
              <a:rPr lang="en-US" sz="4000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Comic Sans MS Bold" charset="0"/>
                <a:cs typeface="Arial" panose="020B0604020202020204" pitchFamily="34" charset="0"/>
                <a:sym typeface="Comic Sans MS Bold" charset="0"/>
              </a:rPr>
              <a:t>shifts </a:t>
            </a:r>
            <a:r>
              <a:rPr lang="en-US" sz="40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ea typeface="Comic Sans MS Bold" charset="0"/>
                <a:cs typeface="Arial" panose="020B0604020202020204" pitchFamily="34" charset="0"/>
                <a:sym typeface="Comic Sans MS Bold" charset="0"/>
              </a:rPr>
              <a:t>in such a way as to </a:t>
            </a:r>
            <a:r>
              <a:rPr lang="en-US" sz="4000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Comic Sans MS Bold" charset="0"/>
                <a:cs typeface="Arial" panose="020B0604020202020204" pitchFamily="34" charset="0"/>
                <a:sym typeface="Comic Sans MS Bold" charset="0"/>
              </a:rPr>
              <a:t>replace what you’ve taken away.</a:t>
            </a:r>
            <a:endParaRPr lang="en-US" sz="4000" dirty="0" smtClean="0">
              <a:latin typeface="Arial" panose="020B0604020202020204" pitchFamily="34" charset="0"/>
              <a:cs typeface="Arial" panose="020B0604020202020204" pitchFamily="34" charset="0"/>
              <a:sym typeface="Helvetica" charset="0"/>
            </a:endParaRPr>
          </a:p>
        </p:txBody>
      </p:sp>
      <p:sp>
        <p:nvSpPr>
          <p:cNvPr id="9219" name="AutoShape 3"/>
          <p:cNvSpPr>
            <a:spLocks/>
          </p:cNvSpPr>
          <p:nvPr/>
        </p:nvSpPr>
        <p:spPr bwMode="auto">
          <a:xfrm>
            <a:off x="2057400" y="3992880"/>
            <a:ext cx="7772400" cy="157638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/>
          <a:p>
            <a:pPr>
              <a:spcBef>
                <a:spcPts val="600"/>
              </a:spcBef>
              <a:defRPr/>
            </a:pPr>
            <a:r>
              <a:rPr lang="en-US" sz="40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ea typeface="Comic Sans MS Bold" charset="0"/>
                <a:cs typeface="Arial" pitchFamily="34" charset="0"/>
                <a:sym typeface="Comic Sans MS Bold" charset="0"/>
              </a:rPr>
              <a:t>When you add something to a system at equilibrium, the system </a:t>
            </a:r>
            <a:r>
              <a:rPr lang="en-US" sz="4000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Comic Sans MS Bold" charset="0"/>
                <a:cs typeface="Arial" pitchFamily="34" charset="0"/>
                <a:sym typeface="Comic Sans MS Bold" charset="0"/>
              </a:rPr>
              <a:t>shifts</a:t>
            </a:r>
            <a:r>
              <a:rPr lang="en-US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Comic Sans MS Bold" charset="0"/>
                <a:cs typeface="Arial" pitchFamily="34" charset="0"/>
                <a:sym typeface="Comic Sans MS Bold" charset="0"/>
              </a:rPr>
              <a:t> </a:t>
            </a:r>
            <a:r>
              <a:rPr lang="en-US" sz="40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ea typeface="Comic Sans MS Bold" charset="0"/>
                <a:cs typeface="Arial" pitchFamily="34" charset="0"/>
                <a:sym typeface="Comic Sans MS Bold" charset="0"/>
              </a:rPr>
              <a:t>in such a way as to</a:t>
            </a:r>
            <a:r>
              <a:rPr lang="en-US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Comic Sans MS Bold" charset="0"/>
                <a:cs typeface="Arial" pitchFamily="34" charset="0"/>
                <a:sym typeface="Comic Sans MS Bold" charset="0"/>
              </a:rPr>
              <a:t> </a:t>
            </a:r>
            <a:r>
              <a:rPr lang="en-US" sz="4000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Comic Sans MS Bold" charset="0"/>
                <a:cs typeface="Arial" pitchFamily="34" charset="0"/>
                <a:sym typeface="Comic Sans MS Bold" charset="0"/>
              </a:rPr>
              <a:t>use up what you’ve added.</a:t>
            </a:r>
            <a:endParaRPr lang="en-US" sz="4000" dirty="0">
              <a:latin typeface="Arial" pitchFamily="34" charset="0"/>
              <a:ea typeface="Comic Sans MS Bold" charset="0"/>
              <a:cs typeface="Arial" pitchFamily="34" charset="0"/>
              <a:sym typeface="Comic Sans MS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324292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7" grpId="0" build="p" autoUpdateAnimBg="0"/>
      <p:bldP spid="9219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anchorCtr="0">
            <a:normAutofit/>
          </a:bodyPr>
          <a:lstStyle/>
          <a:p>
            <a:r>
              <a:rPr lang="en-US" altLang="en-US" sz="5400" dirty="0"/>
              <a:t>Effect of Concentration of Reactants 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xfrm>
            <a:off x="315884" y="2286000"/>
            <a:ext cx="11654443" cy="402336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endParaRPr lang="en-US" altLang="en-US" dirty="0"/>
          </a:p>
          <a:p>
            <a:pPr algn="ctr"/>
            <a:r>
              <a:rPr lang="en-US" altLang="en-US" sz="4000" dirty="0"/>
              <a:t>Adding reactant shifts the reaction toward the products. Why?</a:t>
            </a:r>
          </a:p>
          <a:p>
            <a:r>
              <a:rPr lang="en-US" altLang="en-US" sz="4000" dirty="0"/>
              <a:t>Stress: Increasing reactants</a:t>
            </a:r>
          </a:p>
          <a:p>
            <a:r>
              <a:rPr lang="en-US" altLang="en-US" sz="4000" dirty="0"/>
              <a:t>Relief: Decreasing reactants</a:t>
            </a:r>
          </a:p>
          <a:p>
            <a:r>
              <a:rPr lang="en-US" altLang="en-US" sz="4000" dirty="0"/>
              <a:t>Shift: to the right (products)</a:t>
            </a:r>
          </a:p>
          <a:p>
            <a:pPr lvl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459746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3"/>
          <p:cNvSpPr>
            <a:spLocks noGrp="1" noChangeArrowheads="1"/>
          </p:cNvSpPr>
          <p:nvPr>
            <p:ph type="title"/>
          </p:nvPr>
        </p:nvSpPr>
        <p:spPr>
          <a:xfrm>
            <a:off x="1024128" y="585216"/>
            <a:ext cx="10247930" cy="1499616"/>
          </a:xfrm>
          <a:noFill/>
          <a:ln/>
        </p:spPr>
        <p:txBody>
          <a:bodyPr anchorCtr="0">
            <a:noAutofit/>
          </a:bodyPr>
          <a:lstStyle/>
          <a:p>
            <a:r>
              <a:rPr lang="en-US" altLang="en-US" sz="6000" dirty="0"/>
              <a:t>Effect of Concentration of Products</a:t>
            </a:r>
          </a:p>
        </p:txBody>
      </p:sp>
      <p:sp>
        <p:nvSpPr>
          <p:cNvPr id="53250" name="Rectangle 2"/>
          <p:cNvSpPr>
            <a:spLocks noGrp="1" noChangeArrowheads="1"/>
          </p:cNvSpPr>
          <p:nvPr>
            <p:ph idx="1"/>
          </p:nvPr>
        </p:nvSpPr>
        <p:spPr>
          <a:xfrm>
            <a:off x="365760" y="2286000"/>
            <a:ext cx="10906298" cy="402336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endParaRPr lang="en-US" altLang="en-US" dirty="0"/>
          </a:p>
          <a:p>
            <a:pPr algn="ctr"/>
            <a:r>
              <a:rPr lang="en-US" altLang="en-US" sz="3600" dirty="0"/>
              <a:t>Adding products shifts the reaction toward the reactants. Why?</a:t>
            </a:r>
          </a:p>
          <a:p>
            <a:r>
              <a:rPr lang="en-US" altLang="en-US" sz="3600" dirty="0"/>
              <a:t>Stress: Increasing products</a:t>
            </a:r>
          </a:p>
          <a:p>
            <a:r>
              <a:rPr lang="en-US" altLang="en-US" sz="3600" dirty="0"/>
              <a:t>Relief: Decreasing products</a:t>
            </a:r>
          </a:p>
          <a:p>
            <a:r>
              <a:rPr lang="en-US" altLang="en-US" sz="3600" dirty="0"/>
              <a:t>Shift: to the left (reactants)</a:t>
            </a:r>
          </a:p>
          <a:p>
            <a:pPr lvl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56276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anchorCtr="0">
            <a:normAutofit/>
          </a:bodyPr>
          <a:lstStyle/>
          <a:p>
            <a:r>
              <a:rPr lang="en-US" altLang="en-US" sz="6000" dirty="0"/>
              <a:t>Effect of Temperature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idx="1"/>
          </p:nvPr>
        </p:nvSpPr>
        <p:spPr>
          <a:xfrm>
            <a:off x="349136" y="2286000"/>
            <a:ext cx="11105802" cy="4023360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90000"/>
              </a:lnSpc>
            </a:pPr>
            <a:r>
              <a:rPr lang="en-US" altLang="en-US" sz="3600" dirty="0"/>
              <a:t>Increasing the temperature causes the equilibrium to shift in the direction that absorbs heat</a:t>
            </a:r>
            <a:r>
              <a:rPr lang="en-US" altLang="en-US" sz="3600" dirty="0" smtClean="0"/>
              <a:t>.</a:t>
            </a:r>
          </a:p>
          <a:p>
            <a:pPr algn="ctr">
              <a:lnSpc>
                <a:spcPct val="90000"/>
              </a:lnSpc>
            </a:pPr>
            <a:r>
              <a:rPr lang="en-US" altLang="en-US" sz="3600" dirty="0" smtClean="0"/>
              <a:t>Why?</a:t>
            </a:r>
            <a:r>
              <a:rPr lang="en-US" altLang="en-US" sz="3600" dirty="0"/>
              <a:t/>
            </a:r>
            <a:br>
              <a:rPr lang="en-US" altLang="en-US" sz="3600" dirty="0"/>
            </a:br>
            <a:endParaRPr lang="en-US" altLang="en-US" sz="3600" dirty="0" smtClean="0"/>
          </a:p>
          <a:p>
            <a:pPr>
              <a:lnSpc>
                <a:spcPct val="90000"/>
              </a:lnSpc>
            </a:pPr>
            <a:r>
              <a:rPr lang="en-US" altLang="en-US" sz="3600" dirty="0" smtClean="0"/>
              <a:t>Stress</a:t>
            </a:r>
            <a:r>
              <a:rPr lang="en-US" altLang="en-US" sz="3600" dirty="0"/>
              <a:t>: Increase in Temp</a:t>
            </a:r>
          </a:p>
          <a:p>
            <a:pPr>
              <a:lnSpc>
                <a:spcPct val="90000"/>
              </a:lnSpc>
            </a:pPr>
            <a:r>
              <a:rPr lang="en-US" altLang="en-US" sz="3600" dirty="0"/>
              <a:t>Relief: Decrease in Temp</a:t>
            </a:r>
          </a:p>
          <a:p>
            <a:pPr>
              <a:lnSpc>
                <a:spcPct val="90000"/>
              </a:lnSpc>
            </a:pPr>
            <a:r>
              <a:rPr lang="en-US" altLang="en-US" sz="3600" dirty="0"/>
              <a:t>Shift: Towards the left</a:t>
            </a:r>
          </a:p>
          <a:p>
            <a:pPr lvl="1">
              <a:lnSpc>
                <a:spcPct val="90000"/>
              </a:lnSpc>
            </a:pPr>
            <a:endParaRPr lang="en-US" altLang="en-US" dirty="0"/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559910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Concept of Equilibrium</a:t>
            </a:r>
          </a:p>
        </p:txBody>
      </p:sp>
      <p:pic>
        <p:nvPicPr>
          <p:cNvPr id="5127" name="Picture 7" descr="15_02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428" b="9723"/>
          <a:stretch>
            <a:fillRect/>
          </a:stretch>
        </p:blipFill>
        <p:spPr>
          <a:xfrm>
            <a:off x="15083" y="1431925"/>
            <a:ext cx="3925887" cy="3011487"/>
          </a:xfrm>
        </p:spPr>
      </p:pic>
      <p:sp>
        <p:nvSpPr>
          <p:cNvPr id="5123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821382" y="1295399"/>
            <a:ext cx="7370618" cy="5122025"/>
          </a:xfrm>
        </p:spPr>
        <p:txBody>
          <a:bodyPr>
            <a:normAutofit/>
          </a:bodyPr>
          <a:lstStyle/>
          <a:p>
            <a:r>
              <a:rPr lang="en-US" altLang="en-US" sz="3600" dirty="0"/>
              <a:t>As a system approaches equilibrium, both the forward and reverse reactions are occurring.</a:t>
            </a:r>
          </a:p>
          <a:p>
            <a:r>
              <a:rPr lang="en-US" altLang="en-US" sz="3600" dirty="0"/>
              <a:t>At equilibrium, the forward and reverse reactions are proceeding at the same rate</a:t>
            </a:r>
            <a:r>
              <a:rPr lang="en-US" altLang="en-US" sz="3600" dirty="0" smtClean="0"/>
              <a:t>.</a:t>
            </a:r>
          </a:p>
          <a:p>
            <a:r>
              <a:rPr lang="en-US" altLang="en-US" sz="3600" dirty="0" smtClean="0"/>
              <a:t>Once equilibrium is achieved, the </a:t>
            </a:r>
            <a:r>
              <a:rPr lang="en-US" altLang="en-US" sz="3600" i="1" dirty="0" smtClean="0"/>
              <a:t>amount</a:t>
            </a:r>
            <a:r>
              <a:rPr lang="en-US" altLang="en-US" sz="3600" dirty="0" smtClean="0"/>
              <a:t> of each reactant and product remains constant.</a:t>
            </a:r>
          </a:p>
          <a:p>
            <a:endParaRPr lang="en-US" altLang="en-US" dirty="0"/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2134395" y="1876424"/>
            <a:ext cx="1806575" cy="21224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5848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anchorCtr="0">
            <a:normAutofit/>
          </a:bodyPr>
          <a:lstStyle/>
          <a:p>
            <a:r>
              <a:rPr lang="en-US" altLang="en-US" sz="6000" dirty="0"/>
              <a:t>Effect of Pressure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idx="1"/>
          </p:nvPr>
        </p:nvSpPr>
        <p:spPr>
          <a:xfrm>
            <a:off x="315884" y="2286000"/>
            <a:ext cx="11188931" cy="4023360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3600" dirty="0" smtClean="0"/>
              <a:t> Affects </a:t>
            </a:r>
            <a:r>
              <a:rPr lang="en-US" altLang="en-US" sz="3600" dirty="0"/>
              <a:t>gases </a:t>
            </a:r>
            <a:r>
              <a:rPr lang="en-US" altLang="en-US" sz="3600" dirty="0" smtClean="0"/>
              <a:t>only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3600" dirty="0" smtClean="0"/>
              <a:t>For </a:t>
            </a:r>
            <a:r>
              <a:rPr lang="en-US" altLang="en-US" sz="3600" dirty="0"/>
              <a:t>unequal number of moles of reactants and products, if pressure is increased, the equilibrium will shift to reduce the number of </a:t>
            </a:r>
            <a:r>
              <a:rPr lang="en-US" altLang="en-US" sz="3600" dirty="0" smtClean="0"/>
              <a:t>particles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3600" dirty="0" smtClean="0"/>
              <a:t>For </a:t>
            </a:r>
            <a:r>
              <a:rPr lang="en-US" altLang="en-US" sz="3600" dirty="0"/>
              <a:t>equal number of moles of reactants and products, no shift occurs.</a:t>
            </a:r>
          </a:p>
          <a:p>
            <a:pPr lvl="1"/>
            <a:endParaRPr lang="en-US" altLang="en-US" sz="3600" dirty="0"/>
          </a:p>
          <a:p>
            <a:pPr marL="128016" lvl="1" indent="0">
              <a:buNone/>
            </a:pPr>
            <a:r>
              <a:rPr lang="en-US" altLang="en-US" sz="3600" dirty="0" smtClean="0"/>
              <a:t>          </a:t>
            </a:r>
            <a:endParaRPr lang="en-US" altLang="en-US" sz="3600" i="1" dirty="0"/>
          </a:p>
          <a:p>
            <a:pPr lvl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829132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6000" dirty="0"/>
              <a:t>Ex: Effect of Pressure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>
          <a:xfrm>
            <a:off x="548640" y="2286000"/>
            <a:ext cx="10706793" cy="4023360"/>
          </a:xfrm>
        </p:spPr>
        <p:txBody>
          <a:bodyPr/>
          <a:lstStyle/>
          <a:p>
            <a:pPr lvl="1">
              <a:buFont typeface="Wingdings" panose="05000000000000000000" pitchFamily="2" charset="2"/>
              <a:buNone/>
            </a:pPr>
            <a:r>
              <a:rPr lang="en-US" altLang="en-US" sz="3600" dirty="0"/>
              <a:t>2NO</a:t>
            </a:r>
            <a:r>
              <a:rPr lang="en-US" altLang="en-US" sz="3600" baseline="-25000" dirty="0"/>
              <a:t>2</a:t>
            </a:r>
            <a:r>
              <a:rPr lang="en-US" altLang="en-US" sz="3600" dirty="0"/>
              <a:t> </a:t>
            </a:r>
            <a:r>
              <a:rPr lang="en-US" altLang="en-US" sz="3600" i="1" dirty="0"/>
              <a:t>(g)</a:t>
            </a:r>
            <a:r>
              <a:rPr lang="en-US" altLang="en-US" sz="3600" dirty="0"/>
              <a:t>	       </a:t>
            </a:r>
            <a:r>
              <a:rPr lang="en-US" altLang="en-US" sz="3600" dirty="0" smtClean="0"/>
              <a:t>   N</a:t>
            </a:r>
            <a:r>
              <a:rPr lang="en-US" altLang="en-US" sz="3600" baseline="-25000" dirty="0" smtClean="0"/>
              <a:t>2</a:t>
            </a:r>
            <a:r>
              <a:rPr lang="en-US" altLang="en-US" sz="3600" dirty="0" smtClean="0"/>
              <a:t>O</a:t>
            </a:r>
            <a:r>
              <a:rPr lang="en-US" altLang="en-US" sz="3600" baseline="-25000" dirty="0" smtClean="0"/>
              <a:t>4</a:t>
            </a:r>
            <a:r>
              <a:rPr lang="en-US" altLang="en-US" sz="3600" dirty="0" smtClean="0"/>
              <a:t> </a:t>
            </a:r>
            <a:r>
              <a:rPr lang="en-US" altLang="en-US" sz="3600" i="1" dirty="0"/>
              <a:t>(g)</a:t>
            </a:r>
          </a:p>
          <a:p>
            <a:pPr lvl="1">
              <a:buFont typeface="Wingdings" panose="05000000000000000000" pitchFamily="2" charset="2"/>
              <a:buNone/>
            </a:pPr>
            <a:endParaRPr lang="en-US" altLang="en-US" sz="3600" i="1" dirty="0"/>
          </a:p>
          <a:p>
            <a:pPr lvl="1"/>
            <a:r>
              <a:rPr lang="en-US" altLang="en-US" sz="3600" dirty="0" smtClean="0"/>
              <a:t> Stress</a:t>
            </a:r>
            <a:r>
              <a:rPr lang="en-US" altLang="en-US" sz="3600" dirty="0"/>
              <a:t>: increasing the </a:t>
            </a:r>
            <a:r>
              <a:rPr lang="en-US" altLang="en-US" sz="3600" dirty="0" smtClean="0"/>
              <a:t>pressure</a:t>
            </a:r>
          </a:p>
          <a:p>
            <a:pPr lvl="1"/>
            <a:r>
              <a:rPr lang="en-US" altLang="en-US" sz="3600" dirty="0" smtClean="0"/>
              <a:t>Relief</a:t>
            </a:r>
            <a:r>
              <a:rPr lang="en-US" altLang="en-US" sz="3600" dirty="0"/>
              <a:t>: decreasing the </a:t>
            </a:r>
            <a:r>
              <a:rPr lang="en-US" altLang="en-US" sz="3600" dirty="0" smtClean="0"/>
              <a:t>pressure</a:t>
            </a:r>
          </a:p>
          <a:p>
            <a:pPr lvl="1"/>
            <a:r>
              <a:rPr lang="en-US" altLang="en-US" sz="3600" dirty="0" smtClean="0"/>
              <a:t>Shift</a:t>
            </a:r>
            <a:r>
              <a:rPr lang="en-US" altLang="en-US" sz="3600" dirty="0"/>
              <a:t>: to the right (side of less </a:t>
            </a:r>
            <a:r>
              <a:rPr lang="en-US" altLang="en-US" sz="3600" dirty="0" smtClean="0"/>
              <a:t>molecules…</a:t>
            </a:r>
            <a:r>
              <a:rPr lang="en-US" altLang="en-US" sz="3600" u="sng" dirty="0" smtClean="0"/>
              <a:t>lower coefficient side</a:t>
            </a:r>
            <a:r>
              <a:rPr lang="en-US" altLang="en-US" sz="3600" dirty="0" smtClean="0"/>
              <a:t>) </a:t>
            </a:r>
            <a:endParaRPr lang="en-US" altLang="en-US" sz="3600" dirty="0"/>
          </a:p>
          <a:p>
            <a:pPr lvl="1">
              <a:buFont typeface="Wingdings" panose="05000000000000000000" pitchFamily="2" charset="2"/>
              <a:buNone/>
            </a:pPr>
            <a:endParaRPr lang="en-US" altLang="en-US" i="1" dirty="0"/>
          </a:p>
          <a:p>
            <a:endParaRPr lang="en-US" altLang="en-US" dirty="0"/>
          </a:p>
        </p:txBody>
      </p:sp>
      <p:sp>
        <p:nvSpPr>
          <p:cNvPr id="55300" name="Line 4"/>
          <p:cNvSpPr>
            <a:spLocks noChangeShapeType="1"/>
          </p:cNvSpPr>
          <p:nvPr/>
        </p:nvSpPr>
        <p:spPr bwMode="auto">
          <a:xfrm>
            <a:off x="3187932" y="2371898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01" name="Line 5"/>
          <p:cNvSpPr>
            <a:spLocks noChangeShapeType="1"/>
          </p:cNvSpPr>
          <p:nvPr/>
        </p:nvSpPr>
        <p:spPr bwMode="auto">
          <a:xfrm flipH="1">
            <a:off x="3264132" y="2646218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77310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spcBef>
                <a:spcPct val="5000"/>
              </a:spcBef>
              <a:defRPr/>
            </a:pPr>
            <a:r>
              <a:rPr lang="en-US" altLang="en-US" sz="6000" dirty="0" smtClean="0"/>
              <a:t>Addition of a Catalyst</a:t>
            </a:r>
            <a:endParaRPr lang="en-US" alt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8394" y="2286000"/>
            <a:ext cx="10095808" cy="402336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3600" dirty="0" smtClean="0">
                <a:latin typeface="Arial" charset="0"/>
              </a:rPr>
              <a:t> This </a:t>
            </a:r>
            <a:r>
              <a:rPr lang="en-US" sz="3600" dirty="0">
                <a:latin typeface="Arial" charset="0"/>
              </a:rPr>
              <a:t>does not affect an </a:t>
            </a:r>
            <a:r>
              <a:rPr lang="en-US" sz="3600" dirty="0" smtClean="0">
                <a:latin typeface="Arial" charset="0"/>
              </a:rPr>
              <a:t>equilibrium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600" dirty="0" smtClean="0">
                <a:latin typeface="Arial" charset="0"/>
              </a:rPr>
              <a:t> A </a:t>
            </a:r>
            <a:r>
              <a:rPr lang="en-US" sz="3600" dirty="0">
                <a:latin typeface="Arial" charset="0"/>
              </a:rPr>
              <a:t>catalyst speeds both forward and reverse reactions (by lowering the activation </a:t>
            </a:r>
            <a:r>
              <a:rPr lang="en-US" sz="3600" dirty="0" smtClean="0">
                <a:latin typeface="Arial" charset="0"/>
              </a:rPr>
              <a:t>energy)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600" dirty="0" smtClean="0">
                <a:latin typeface="Arial" charset="0"/>
              </a:rPr>
              <a:t> It </a:t>
            </a:r>
            <a:r>
              <a:rPr lang="en-US" sz="3600" dirty="0">
                <a:latin typeface="Arial" charset="0"/>
              </a:rPr>
              <a:t>allows us to get to equilibrium faster, but </a:t>
            </a:r>
            <a:r>
              <a:rPr lang="en-US" sz="3600" dirty="0" smtClean="0">
                <a:latin typeface="Arial" charset="0"/>
              </a:rPr>
              <a:t>it does </a:t>
            </a:r>
            <a:r>
              <a:rPr lang="en-US" sz="3600" dirty="0">
                <a:latin typeface="Arial" charset="0"/>
              </a:rPr>
              <a:t>not alter equilibrium concentrations</a:t>
            </a:r>
            <a:br>
              <a:rPr lang="en-US" sz="3600" dirty="0">
                <a:latin typeface="Arial" charset="0"/>
              </a:rPr>
            </a:br>
            <a:endParaRPr lang="en-US" altLang="en-US" sz="36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851713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Depicting Equilibrium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1024128" y="1981200"/>
            <a:ext cx="10065050" cy="2133600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altLang="en-US" sz="3600" dirty="0"/>
              <a:t>	In a system at equilibrium, both the forward and reverse reactions are being carried out; as a result, we write its equation with a double arrow</a:t>
            </a:r>
          </a:p>
        </p:txBody>
      </p:sp>
      <p:grpSp>
        <p:nvGrpSpPr>
          <p:cNvPr id="13332" name="Group 20"/>
          <p:cNvGrpSpPr>
            <a:grpSpLocks/>
          </p:cNvGrpSpPr>
          <p:nvPr/>
        </p:nvGrpSpPr>
        <p:grpSpPr bwMode="auto">
          <a:xfrm>
            <a:off x="3079051" y="4114800"/>
            <a:ext cx="6357938" cy="923927"/>
            <a:chOff x="1440" y="3504"/>
            <a:chExt cx="4005" cy="582"/>
          </a:xfrm>
        </p:grpSpPr>
        <p:sp>
          <p:nvSpPr>
            <p:cNvPr id="13328" name="Rectangle 16"/>
            <p:cNvSpPr>
              <a:spLocks noChangeArrowheads="1"/>
            </p:cNvSpPr>
            <p:nvPr/>
          </p:nvSpPr>
          <p:spPr bwMode="auto">
            <a:xfrm>
              <a:off x="1440" y="3504"/>
              <a:ext cx="1462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5400">
                  <a:solidFill>
                    <a:srgbClr val="C82E32"/>
                  </a:solidFill>
                </a:rPr>
                <a:t>N</a:t>
              </a:r>
              <a:r>
                <a:rPr lang="en-US" altLang="en-US" sz="5400" baseline="-25000">
                  <a:solidFill>
                    <a:srgbClr val="C82E32"/>
                  </a:solidFill>
                </a:rPr>
                <a:t>2</a:t>
              </a:r>
              <a:r>
                <a:rPr lang="en-US" altLang="en-US" sz="5400">
                  <a:solidFill>
                    <a:srgbClr val="C82E32"/>
                  </a:solidFill>
                </a:rPr>
                <a:t>O</a:t>
              </a:r>
              <a:r>
                <a:rPr lang="en-US" altLang="en-US" sz="5400" baseline="-25000">
                  <a:solidFill>
                    <a:srgbClr val="C82E32"/>
                  </a:solidFill>
                </a:rPr>
                <a:t>4 (</a:t>
              </a:r>
              <a:r>
                <a:rPr lang="en-US" altLang="en-US" sz="5400" i="1" baseline="-25000">
                  <a:solidFill>
                    <a:srgbClr val="C82E32"/>
                  </a:solidFill>
                </a:rPr>
                <a:t>g</a:t>
              </a:r>
              <a:r>
                <a:rPr lang="en-US" altLang="en-US" sz="5400" baseline="-25000">
                  <a:solidFill>
                    <a:srgbClr val="C82E32"/>
                  </a:solidFill>
                </a:rPr>
                <a:t>)</a:t>
              </a:r>
              <a:endParaRPr lang="en-US" altLang="en-US" sz="5400">
                <a:solidFill>
                  <a:srgbClr val="C82E32"/>
                </a:solidFill>
              </a:endParaRPr>
            </a:p>
          </p:txBody>
        </p:sp>
        <p:pic>
          <p:nvPicPr>
            <p:cNvPr id="13330" name="Picture 18" descr="equilibr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93" y="3735"/>
              <a:ext cx="784" cy="1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331" name="Rectangle 19"/>
            <p:cNvSpPr>
              <a:spLocks noChangeArrowheads="1"/>
            </p:cNvSpPr>
            <p:nvPr/>
          </p:nvSpPr>
          <p:spPr bwMode="auto">
            <a:xfrm>
              <a:off x="3783" y="3504"/>
              <a:ext cx="1662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5400" dirty="0">
                  <a:solidFill>
                    <a:srgbClr val="C82E32"/>
                  </a:solidFill>
                </a:rPr>
                <a:t>2 NO</a:t>
              </a:r>
              <a:r>
                <a:rPr lang="en-US" altLang="en-US" sz="5400" baseline="-25000" dirty="0">
                  <a:solidFill>
                    <a:srgbClr val="C82E32"/>
                  </a:solidFill>
                </a:rPr>
                <a:t>2 (</a:t>
              </a:r>
              <a:r>
                <a:rPr lang="en-US" altLang="en-US" sz="5400" i="1" baseline="-25000" dirty="0">
                  <a:solidFill>
                    <a:srgbClr val="C82E32"/>
                  </a:solidFill>
                </a:rPr>
                <a:t>g</a:t>
              </a:r>
              <a:r>
                <a:rPr lang="en-US" altLang="en-US" sz="5400" baseline="-25000" dirty="0">
                  <a:solidFill>
                    <a:srgbClr val="C82E32"/>
                  </a:solidFill>
                </a:rPr>
                <a:t>)</a:t>
              </a:r>
              <a:endParaRPr lang="en-US" altLang="en-US" sz="5400" dirty="0">
                <a:solidFill>
                  <a:srgbClr val="C82E32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6856824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The Equilibrium </a:t>
            </a:r>
            <a:r>
              <a:rPr lang="en-US" altLang="en-US" dirty="0" smtClean="0"/>
              <a:t>Constant, K</a:t>
            </a:r>
            <a:r>
              <a:rPr lang="en-US" altLang="en-US" baseline="-25000" dirty="0"/>
              <a:t>c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48630" y="2321973"/>
            <a:ext cx="5835534" cy="4023360"/>
          </a:xfrm>
        </p:spPr>
        <p:txBody>
          <a:bodyPr>
            <a:normAutofit/>
          </a:bodyPr>
          <a:lstStyle/>
          <a:p>
            <a:r>
              <a:rPr lang="en-US" altLang="en-US" sz="4000" dirty="0"/>
              <a:t>Forward reaction:</a:t>
            </a:r>
          </a:p>
          <a:p>
            <a:pPr lvl="1">
              <a:buFontTx/>
              <a:buNone/>
            </a:pPr>
            <a:r>
              <a:rPr lang="en-US" altLang="en-US" sz="4000" dirty="0"/>
              <a:t>N</a:t>
            </a:r>
            <a:r>
              <a:rPr lang="en-US" altLang="en-US" sz="4000" baseline="-25000" dirty="0"/>
              <a:t>2</a:t>
            </a:r>
            <a:r>
              <a:rPr lang="en-US" altLang="en-US" sz="4000" dirty="0"/>
              <a:t>O</a:t>
            </a:r>
            <a:r>
              <a:rPr lang="en-US" altLang="en-US" sz="4000" baseline="-25000" dirty="0"/>
              <a:t>4 (</a:t>
            </a:r>
            <a:r>
              <a:rPr lang="en-US" altLang="en-US" sz="4000" i="1" baseline="-25000" dirty="0"/>
              <a:t>g</a:t>
            </a:r>
            <a:r>
              <a:rPr lang="en-US" altLang="en-US" sz="4000" baseline="-25000" dirty="0"/>
              <a:t>)</a:t>
            </a:r>
            <a:r>
              <a:rPr lang="en-US" altLang="en-US" sz="4000" dirty="0"/>
              <a:t>  </a:t>
            </a:r>
            <a:r>
              <a:rPr lang="en-US" altLang="en-US" sz="4000" dirty="0">
                <a:sym typeface="Symbol" panose="05050102010706020507" pitchFamily="18" charset="2"/>
              </a:rPr>
              <a:t> 2 NO</a:t>
            </a:r>
            <a:r>
              <a:rPr lang="en-US" altLang="en-US" sz="4000" baseline="-25000" dirty="0">
                <a:sym typeface="Symbol" panose="05050102010706020507" pitchFamily="18" charset="2"/>
              </a:rPr>
              <a:t>2 (</a:t>
            </a:r>
            <a:r>
              <a:rPr lang="en-US" altLang="en-US" sz="4000" i="1" baseline="-25000" dirty="0">
                <a:sym typeface="Symbol" panose="05050102010706020507" pitchFamily="18" charset="2"/>
              </a:rPr>
              <a:t>g</a:t>
            </a:r>
            <a:r>
              <a:rPr lang="en-US" altLang="en-US" sz="4000" baseline="-25000" dirty="0">
                <a:sym typeface="Symbol" panose="05050102010706020507" pitchFamily="18" charset="2"/>
              </a:rPr>
              <a:t>)</a:t>
            </a:r>
          </a:p>
          <a:p>
            <a:pPr lvl="1">
              <a:buFontTx/>
              <a:buNone/>
            </a:pPr>
            <a:endParaRPr lang="en-US" altLang="en-US" sz="4000" baseline="-25000" dirty="0">
              <a:sym typeface="Symbol" panose="05050102010706020507" pitchFamily="18" charset="2"/>
            </a:endParaRPr>
          </a:p>
          <a:p>
            <a:r>
              <a:rPr lang="en-US" altLang="en-US" sz="4000" dirty="0"/>
              <a:t>Rate law:</a:t>
            </a:r>
          </a:p>
          <a:p>
            <a:pPr lvl="1">
              <a:buFontTx/>
              <a:buNone/>
            </a:pPr>
            <a:r>
              <a:rPr lang="en-US" altLang="en-US" sz="4000" dirty="0"/>
              <a:t>Rate = </a:t>
            </a:r>
            <a:r>
              <a:rPr lang="en-US" altLang="en-US" sz="4000" i="1" dirty="0" err="1"/>
              <a:t>k</a:t>
            </a:r>
            <a:r>
              <a:rPr lang="en-US" altLang="en-US" sz="4000" i="1" baseline="-25000" dirty="0" err="1"/>
              <a:t>f</a:t>
            </a:r>
            <a:r>
              <a:rPr lang="en-US" altLang="en-US" sz="4000" dirty="0"/>
              <a:t> [N</a:t>
            </a:r>
            <a:r>
              <a:rPr lang="en-US" altLang="en-US" sz="4000" baseline="-25000" dirty="0"/>
              <a:t>2</a:t>
            </a:r>
            <a:r>
              <a:rPr lang="en-US" altLang="en-US" sz="4000" dirty="0"/>
              <a:t>O</a:t>
            </a:r>
            <a:r>
              <a:rPr lang="en-US" altLang="en-US" sz="4000" baseline="-25000" dirty="0"/>
              <a:t>4</a:t>
            </a:r>
            <a:r>
              <a:rPr lang="en-US" altLang="en-US" sz="4000" dirty="0"/>
              <a:t>]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5745480" y="2262121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en-US" sz="4000" dirty="0" smtClean="0"/>
              <a:t>Reverse reaction:</a:t>
            </a:r>
          </a:p>
          <a:p>
            <a:pPr lvl="1">
              <a:buFontTx/>
              <a:buNone/>
            </a:pPr>
            <a:r>
              <a:rPr lang="en-US" altLang="en-US" sz="4000" dirty="0" smtClean="0"/>
              <a:t>2 NO</a:t>
            </a:r>
            <a:r>
              <a:rPr lang="en-US" altLang="en-US" sz="4000" baseline="-25000" dirty="0" smtClean="0"/>
              <a:t>2 (</a:t>
            </a:r>
            <a:r>
              <a:rPr lang="en-US" altLang="en-US" sz="4000" i="1" baseline="-25000" dirty="0" smtClean="0"/>
              <a:t>g</a:t>
            </a:r>
            <a:r>
              <a:rPr lang="en-US" altLang="en-US" sz="4000" baseline="-25000" dirty="0" smtClean="0"/>
              <a:t>)</a:t>
            </a:r>
            <a:r>
              <a:rPr lang="en-US" altLang="en-US" sz="4000" dirty="0" smtClean="0"/>
              <a:t>  </a:t>
            </a:r>
            <a:r>
              <a:rPr lang="en-US" altLang="en-US" sz="4000" dirty="0" smtClean="0">
                <a:sym typeface="Symbol" panose="05050102010706020507" pitchFamily="18" charset="2"/>
              </a:rPr>
              <a:t> N</a:t>
            </a:r>
            <a:r>
              <a:rPr lang="en-US" altLang="en-US" sz="4000" baseline="-25000" dirty="0" smtClean="0">
                <a:sym typeface="Symbol" panose="05050102010706020507" pitchFamily="18" charset="2"/>
              </a:rPr>
              <a:t>2</a:t>
            </a:r>
            <a:r>
              <a:rPr lang="en-US" altLang="en-US" sz="4000" dirty="0" smtClean="0">
                <a:sym typeface="Symbol" panose="05050102010706020507" pitchFamily="18" charset="2"/>
              </a:rPr>
              <a:t>O</a:t>
            </a:r>
            <a:r>
              <a:rPr lang="en-US" altLang="en-US" sz="4000" baseline="-25000" dirty="0" smtClean="0">
                <a:sym typeface="Symbol" panose="05050102010706020507" pitchFamily="18" charset="2"/>
              </a:rPr>
              <a:t>4 (</a:t>
            </a:r>
            <a:r>
              <a:rPr lang="en-US" altLang="en-US" sz="4000" i="1" baseline="-25000" dirty="0" smtClean="0">
                <a:sym typeface="Symbol" panose="05050102010706020507" pitchFamily="18" charset="2"/>
              </a:rPr>
              <a:t>g</a:t>
            </a:r>
            <a:r>
              <a:rPr lang="en-US" altLang="en-US" sz="4000" baseline="-25000" dirty="0" smtClean="0">
                <a:sym typeface="Symbol" panose="05050102010706020507" pitchFamily="18" charset="2"/>
              </a:rPr>
              <a:t>)</a:t>
            </a:r>
          </a:p>
          <a:p>
            <a:pPr lvl="1">
              <a:buFontTx/>
              <a:buNone/>
            </a:pPr>
            <a:endParaRPr lang="en-US" altLang="en-US" sz="4000" baseline="-25000" dirty="0" smtClean="0"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n-US" altLang="en-US" sz="4000" dirty="0" smtClean="0"/>
              <a:t>Rate law:</a:t>
            </a:r>
          </a:p>
          <a:p>
            <a:pPr lvl="1">
              <a:buFontTx/>
              <a:buNone/>
            </a:pPr>
            <a:r>
              <a:rPr lang="en-US" altLang="en-US" sz="4000" dirty="0" smtClean="0"/>
              <a:t>Rate = </a:t>
            </a:r>
            <a:r>
              <a:rPr lang="en-US" altLang="en-US" sz="4000" i="1" dirty="0" err="1" smtClean="0"/>
              <a:t>k</a:t>
            </a:r>
            <a:r>
              <a:rPr lang="en-US" altLang="en-US" sz="4000" i="1" baseline="-25000" dirty="0" err="1" smtClean="0"/>
              <a:t>r</a:t>
            </a:r>
            <a:r>
              <a:rPr lang="en-US" altLang="en-US" sz="4000" dirty="0" smtClean="0"/>
              <a:t> [NO</a:t>
            </a:r>
            <a:r>
              <a:rPr lang="en-US" altLang="en-US" sz="4000" baseline="-25000" dirty="0" smtClean="0"/>
              <a:t>2</a:t>
            </a:r>
            <a:r>
              <a:rPr lang="en-US" altLang="en-US" sz="4000" dirty="0" smtClean="0"/>
              <a:t>]</a:t>
            </a:r>
            <a:r>
              <a:rPr lang="en-US" altLang="en-US" sz="4000" baseline="30000" dirty="0" smtClean="0"/>
              <a:t>2</a:t>
            </a:r>
            <a:endParaRPr lang="en-US" altLang="en-US" sz="4000" dirty="0"/>
          </a:p>
        </p:txBody>
      </p:sp>
    </p:spTree>
    <p:extLst>
      <p:ext uri="{BB962C8B-B14F-4D97-AF65-F5344CB8AC3E}">
        <p14:creationId xmlns:p14="http://schemas.microsoft.com/office/powerpoint/2010/main" val="412307807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907750" y="355092"/>
            <a:ext cx="9720072" cy="1499616"/>
          </a:xfrm>
        </p:spPr>
        <p:txBody>
          <a:bodyPr/>
          <a:lstStyle/>
          <a:p>
            <a:r>
              <a:rPr lang="en-US" altLang="en-US" dirty="0"/>
              <a:t>The Equilibrium </a:t>
            </a:r>
            <a:r>
              <a:rPr lang="en-US" altLang="en-US" dirty="0" smtClean="0"/>
              <a:t>Constant, K</a:t>
            </a:r>
            <a:r>
              <a:rPr lang="en-US" altLang="en-US" baseline="-25000" dirty="0"/>
              <a:t>c</a:t>
            </a:r>
            <a:endParaRPr lang="en-US" altLang="en-US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432262" y="1740690"/>
            <a:ext cx="10839796" cy="23622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altLang="en-US" sz="3200" dirty="0"/>
              <a:t>Therefore, at equilibrium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3200" dirty="0" err="1" smtClean="0"/>
              <a:t>Rate</a:t>
            </a:r>
            <a:r>
              <a:rPr lang="en-US" altLang="en-US" sz="3200" i="1" baseline="-25000" dirty="0" err="1" smtClean="0"/>
              <a:t>f</a:t>
            </a:r>
            <a:r>
              <a:rPr lang="en-US" altLang="en-US" sz="3200" dirty="0" smtClean="0"/>
              <a:t> </a:t>
            </a:r>
            <a:r>
              <a:rPr lang="en-US" altLang="en-US" sz="3200" dirty="0"/>
              <a:t>= </a:t>
            </a:r>
            <a:r>
              <a:rPr lang="en-US" altLang="en-US" sz="3200" dirty="0" smtClean="0"/>
              <a:t>Rate</a:t>
            </a:r>
            <a:r>
              <a:rPr lang="en-US" altLang="en-US" sz="3200" i="1" baseline="-25000" dirty="0" smtClean="0"/>
              <a:t>r</a:t>
            </a:r>
            <a:endParaRPr lang="en-US" altLang="en-US" sz="3200" i="1" dirty="0"/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3200" i="1" dirty="0" err="1"/>
              <a:t>k</a:t>
            </a:r>
            <a:r>
              <a:rPr lang="en-US" altLang="en-US" sz="3200" i="1" baseline="-25000" dirty="0" err="1"/>
              <a:t>f</a:t>
            </a:r>
            <a:r>
              <a:rPr lang="en-US" altLang="en-US" sz="3200" dirty="0"/>
              <a:t> [N</a:t>
            </a:r>
            <a:r>
              <a:rPr lang="en-US" altLang="en-US" sz="3200" baseline="-25000" dirty="0"/>
              <a:t>2</a:t>
            </a:r>
            <a:r>
              <a:rPr lang="en-US" altLang="en-US" sz="3200" dirty="0"/>
              <a:t>O</a:t>
            </a:r>
            <a:r>
              <a:rPr lang="en-US" altLang="en-US" sz="3200" baseline="-25000" dirty="0"/>
              <a:t>4</a:t>
            </a:r>
            <a:r>
              <a:rPr lang="en-US" altLang="en-US" sz="3200" dirty="0"/>
              <a:t>] = </a:t>
            </a:r>
            <a:r>
              <a:rPr lang="en-US" altLang="en-US" sz="3200" i="1" dirty="0" err="1"/>
              <a:t>k</a:t>
            </a:r>
            <a:r>
              <a:rPr lang="en-US" altLang="en-US" sz="3200" i="1" baseline="-25000" dirty="0" err="1"/>
              <a:t>r</a:t>
            </a:r>
            <a:r>
              <a:rPr lang="en-US" altLang="en-US" sz="3200" dirty="0"/>
              <a:t> [NO</a:t>
            </a:r>
            <a:r>
              <a:rPr lang="en-US" altLang="en-US" sz="3200" baseline="-25000" dirty="0"/>
              <a:t>2</a:t>
            </a:r>
            <a:r>
              <a:rPr lang="en-US" altLang="en-US" sz="3200" dirty="0"/>
              <a:t>]</a:t>
            </a:r>
            <a:r>
              <a:rPr lang="en-US" altLang="en-US" sz="3200" baseline="30000" dirty="0"/>
              <a:t>2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sz="3200" dirty="0"/>
          </a:p>
          <a:p>
            <a:pPr>
              <a:lnSpc>
                <a:spcPct val="90000"/>
              </a:lnSpc>
            </a:pPr>
            <a:r>
              <a:rPr lang="en-US" altLang="en-US" sz="3200" dirty="0"/>
              <a:t>Rewriting this, it becomes</a:t>
            </a:r>
          </a:p>
        </p:txBody>
      </p:sp>
      <p:grpSp>
        <p:nvGrpSpPr>
          <p:cNvPr id="21517" name="Group 13"/>
          <p:cNvGrpSpPr>
            <a:grpSpLocks/>
          </p:cNvGrpSpPr>
          <p:nvPr/>
        </p:nvGrpSpPr>
        <p:grpSpPr bwMode="auto">
          <a:xfrm>
            <a:off x="1262381" y="4863092"/>
            <a:ext cx="3005138" cy="1323975"/>
            <a:chOff x="1971" y="2972"/>
            <a:chExt cx="1893" cy="834"/>
          </a:xfrm>
        </p:grpSpPr>
        <p:grpSp>
          <p:nvGrpSpPr>
            <p:cNvPr id="21512" name="Group 8"/>
            <p:cNvGrpSpPr>
              <a:grpSpLocks/>
            </p:cNvGrpSpPr>
            <p:nvPr/>
          </p:nvGrpSpPr>
          <p:grpSpPr bwMode="auto">
            <a:xfrm>
              <a:off x="1971" y="2972"/>
              <a:ext cx="454" cy="834"/>
              <a:chOff x="1971" y="2972"/>
              <a:chExt cx="454" cy="834"/>
            </a:xfrm>
          </p:grpSpPr>
          <p:sp>
            <p:nvSpPr>
              <p:cNvPr id="21510" name="Rectangle 6"/>
              <p:cNvSpPr>
                <a:spLocks noChangeArrowheads="1"/>
              </p:cNvSpPr>
              <p:nvPr/>
            </p:nvSpPr>
            <p:spPr bwMode="auto">
              <a:xfrm>
                <a:off x="2016" y="2972"/>
                <a:ext cx="409" cy="8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/>
              <a:p>
                <a:r>
                  <a:rPr lang="en-US" altLang="en-US" sz="4000" i="1">
                    <a:solidFill>
                      <a:srgbClr val="C82E32"/>
                    </a:solidFill>
                  </a:rPr>
                  <a:t>k</a:t>
                </a:r>
                <a:r>
                  <a:rPr lang="en-US" altLang="en-US" sz="4000" i="1" baseline="-25000">
                    <a:solidFill>
                      <a:srgbClr val="C82E32"/>
                    </a:solidFill>
                  </a:rPr>
                  <a:t>f</a:t>
                </a:r>
                <a:endParaRPr lang="en-US" altLang="en-US" sz="4000">
                  <a:solidFill>
                    <a:srgbClr val="C82E32"/>
                  </a:solidFill>
                </a:endParaRPr>
              </a:p>
              <a:p>
                <a:r>
                  <a:rPr lang="en-US" altLang="en-US" sz="4000" i="1">
                    <a:solidFill>
                      <a:srgbClr val="C82E32"/>
                    </a:solidFill>
                  </a:rPr>
                  <a:t>k</a:t>
                </a:r>
                <a:r>
                  <a:rPr lang="en-US" altLang="en-US" sz="4000" i="1" baseline="-25000">
                    <a:solidFill>
                      <a:srgbClr val="C82E32"/>
                    </a:solidFill>
                  </a:rPr>
                  <a:t>r</a:t>
                </a:r>
                <a:r>
                  <a:rPr lang="en-US" altLang="en-US" sz="4000">
                    <a:solidFill>
                      <a:srgbClr val="C82E32"/>
                    </a:solidFill>
                  </a:rPr>
                  <a:t> </a:t>
                </a:r>
                <a:endParaRPr lang="en-US" altLang="en-US" sz="3600">
                  <a:solidFill>
                    <a:srgbClr val="C82E32"/>
                  </a:solidFill>
                </a:endParaRPr>
              </a:p>
            </p:txBody>
          </p:sp>
          <p:sp>
            <p:nvSpPr>
              <p:cNvPr id="21511" name="Line 7"/>
              <p:cNvSpPr>
                <a:spLocks noChangeShapeType="1"/>
              </p:cNvSpPr>
              <p:nvPr/>
            </p:nvSpPr>
            <p:spPr bwMode="auto">
              <a:xfrm>
                <a:off x="1971" y="3429"/>
                <a:ext cx="432" cy="0"/>
              </a:xfrm>
              <a:prstGeom prst="line">
                <a:avLst/>
              </a:prstGeom>
              <a:noFill/>
              <a:ln w="28575">
                <a:solidFill>
                  <a:srgbClr val="C82E3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515" name="Group 11"/>
            <p:cNvGrpSpPr>
              <a:grpSpLocks/>
            </p:cNvGrpSpPr>
            <p:nvPr/>
          </p:nvGrpSpPr>
          <p:grpSpPr bwMode="auto">
            <a:xfrm>
              <a:off x="2891" y="2972"/>
              <a:ext cx="973" cy="834"/>
              <a:chOff x="2706" y="2865"/>
              <a:chExt cx="973" cy="834"/>
            </a:xfrm>
          </p:grpSpPr>
          <p:sp>
            <p:nvSpPr>
              <p:cNvPr id="21513" name="Rectangle 9"/>
              <p:cNvSpPr>
                <a:spLocks noChangeArrowheads="1"/>
              </p:cNvSpPr>
              <p:nvPr/>
            </p:nvSpPr>
            <p:spPr bwMode="auto">
              <a:xfrm>
                <a:off x="2724" y="2865"/>
                <a:ext cx="955" cy="8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/>
              <a:p>
                <a:pPr algn="ctr"/>
                <a:r>
                  <a:rPr lang="en-US" altLang="en-US" sz="4000" dirty="0">
                    <a:solidFill>
                      <a:srgbClr val="C82E32"/>
                    </a:solidFill>
                  </a:rPr>
                  <a:t>[NO</a:t>
                </a:r>
                <a:r>
                  <a:rPr lang="en-US" altLang="en-US" sz="4000" baseline="-25000" dirty="0">
                    <a:solidFill>
                      <a:srgbClr val="C82E32"/>
                    </a:solidFill>
                  </a:rPr>
                  <a:t>2</a:t>
                </a:r>
                <a:r>
                  <a:rPr lang="en-US" altLang="en-US" sz="4000" dirty="0">
                    <a:solidFill>
                      <a:srgbClr val="C82E32"/>
                    </a:solidFill>
                  </a:rPr>
                  <a:t>]</a:t>
                </a:r>
                <a:r>
                  <a:rPr lang="en-US" altLang="en-US" sz="4000" baseline="30000" dirty="0">
                    <a:solidFill>
                      <a:srgbClr val="C82E32"/>
                    </a:solidFill>
                  </a:rPr>
                  <a:t>2</a:t>
                </a:r>
                <a:endParaRPr lang="en-US" altLang="en-US" sz="4000" dirty="0">
                  <a:solidFill>
                    <a:srgbClr val="C82E32"/>
                  </a:solidFill>
                </a:endParaRPr>
              </a:p>
              <a:p>
                <a:pPr algn="ctr"/>
                <a:r>
                  <a:rPr lang="en-US" altLang="en-US" sz="4000" dirty="0">
                    <a:solidFill>
                      <a:srgbClr val="C82E32"/>
                    </a:solidFill>
                  </a:rPr>
                  <a:t>[N</a:t>
                </a:r>
                <a:r>
                  <a:rPr lang="en-US" altLang="en-US" sz="4000" baseline="-25000" dirty="0">
                    <a:solidFill>
                      <a:srgbClr val="C82E32"/>
                    </a:solidFill>
                  </a:rPr>
                  <a:t>2</a:t>
                </a:r>
                <a:r>
                  <a:rPr lang="en-US" altLang="en-US" sz="4000" dirty="0">
                    <a:solidFill>
                      <a:srgbClr val="C82E32"/>
                    </a:solidFill>
                  </a:rPr>
                  <a:t>O</a:t>
                </a:r>
                <a:r>
                  <a:rPr lang="en-US" altLang="en-US" sz="4000" baseline="-25000" dirty="0">
                    <a:solidFill>
                      <a:srgbClr val="C82E32"/>
                    </a:solidFill>
                  </a:rPr>
                  <a:t>4</a:t>
                </a:r>
                <a:r>
                  <a:rPr lang="en-US" altLang="en-US" sz="4000" dirty="0">
                    <a:solidFill>
                      <a:srgbClr val="C82E32"/>
                    </a:solidFill>
                  </a:rPr>
                  <a:t>]</a:t>
                </a:r>
              </a:p>
            </p:txBody>
          </p:sp>
          <p:sp>
            <p:nvSpPr>
              <p:cNvPr id="21514" name="Line 10"/>
              <p:cNvSpPr>
                <a:spLocks noChangeShapeType="1"/>
              </p:cNvSpPr>
              <p:nvPr/>
            </p:nvSpPr>
            <p:spPr bwMode="auto">
              <a:xfrm>
                <a:off x="2706" y="3312"/>
                <a:ext cx="960" cy="0"/>
              </a:xfrm>
              <a:prstGeom prst="line">
                <a:avLst/>
              </a:prstGeom>
              <a:noFill/>
              <a:ln w="28575">
                <a:solidFill>
                  <a:srgbClr val="C82E3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1516" name="Rectangle 12"/>
            <p:cNvSpPr>
              <a:spLocks noChangeArrowheads="1"/>
            </p:cNvSpPr>
            <p:nvPr/>
          </p:nvSpPr>
          <p:spPr bwMode="auto">
            <a:xfrm>
              <a:off x="2577" y="3166"/>
              <a:ext cx="277" cy="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en-US" altLang="en-US" sz="4000">
                  <a:solidFill>
                    <a:srgbClr val="C82E32"/>
                  </a:solidFill>
                </a:rPr>
                <a:t>=</a:t>
              </a:r>
            </a:p>
          </p:txBody>
        </p:sp>
      </p:grpSp>
      <p:grpSp>
        <p:nvGrpSpPr>
          <p:cNvPr id="12" name="Group 15"/>
          <p:cNvGrpSpPr>
            <a:grpSpLocks/>
          </p:cNvGrpSpPr>
          <p:nvPr/>
        </p:nvGrpSpPr>
        <p:grpSpPr bwMode="auto">
          <a:xfrm>
            <a:off x="6636099" y="4826500"/>
            <a:ext cx="4575175" cy="1323975"/>
            <a:chOff x="1891" y="2732"/>
            <a:chExt cx="2882" cy="834"/>
          </a:xfrm>
        </p:grpSpPr>
        <p:sp>
          <p:nvSpPr>
            <p:cNvPr id="13" name="Rectangle 6"/>
            <p:cNvSpPr>
              <a:spLocks noChangeArrowheads="1"/>
            </p:cNvSpPr>
            <p:nvPr/>
          </p:nvSpPr>
          <p:spPr bwMode="auto">
            <a:xfrm>
              <a:off x="1891" y="2928"/>
              <a:ext cx="601" cy="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4000" i="1" dirty="0" smtClean="0">
                  <a:solidFill>
                    <a:srgbClr val="C82E32"/>
                  </a:solidFill>
                </a:rPr>
                <a:t>K</a:t>
              </a:r>
              <a:r>
                <a:rPr lang="en-US" altLang="en-US" sz="4000" i="1" baseline="-25000" dirty="0">
                  <a:solidFill>
                    <a:srgbClr val="C82E32"/>
                  </a:solidFill>
                </a:rPr>
                <a:t>c</a:t>
              </a:r>
              <a:r>
                <a:rPr lang="en-US" altLang="en-US" sz="4000" dirty="0" smtClean="0">
                  <a:solidFill>
                    <a:srgbClr val="C82E32"/>
                  </a:solidFill>
                </a:rPr>
                <a:t> </a:t>
              </a:r>
              <a:r>
                <a:rPr lang="en-US" altLang="en-US" sz="4000" dirty="0">
                  <a:solidFill>
                    <a:srgbClr val="C82E32"/>
                  </a:solidFill>
                </a:rPr>
                <a:t>=</a:t>
              </a:r>
            </a:p>
          </p:txBody>
        </p:sp>
        <p:grpSp>
          <p:nvGrpSpPr>
            <p:cNvPr id="14" name="Group 7"/>
            <p:cNvGrpSpPr>
              <a:grpSpLocks/>
            </p:cNvGrpSpPr>
            <p:nvPr/>
          </p:nvGrpSpPr>
          <p:grpSpPr bwMode="auto">
            <a:xfrm>
              <a:off x="2880" y="2732"/>
              <a:ext cx="1893" cy="834"/>
              <a:chOff x="1971" y="2972"/>
              <a:chExt cx="1893" cy="834"/>
            </a:xfrm>
          </p:grpSpPr>
          <p:grpSp>
            <p:nvGrpSpPr>
              <p:cNvPr id="15" name="Group 8"/>
              <p:cNvGrpSpPr>
                <a:grpSpLocks/>
              </p:cNvGrpSpPr>
              <p:nvPr/>
            </p:nvGrpSpPr>
            <p:grpSpPr bwMode="auto">
              <a:xfrm>
                <a:off x="1971" y="2972"/>
                <a:ext cx="454" cy="834"/>
                <a:chOff x="1971" y="2972"/>
                <a:chExt cx="454" cy="834"/>
              </a:xfrm>
            </p:grpSpPr>
            <p:sp>
              <p:nvSpPr>
                <p:cNvPr id="20" name="Rectangle 9"/>
                <p:cNvSpPr>
                  <a:spLocks noChangeArrowheads="1"/>
                </p:cNvSpPr>
                <p:nvPr/>
              </p:nvSpPr>
              <p:spPr bwMode="auto">
                <a:xfrm>
                  <a:off x="2016" y="2972"/>
                  <a:ext cx="409" cy="83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altLang="en-US" sz="4000" i="1" dirty="0" err="1">
                      <a:solidFill>
                        <a:srgbClr val="C82E32"/>
                      </a:solidFill>
                    </a:rPr>
                    <a:t>k</a:t>
                  </a:r>
                  <a:r>
                    <a:rPr lang="en-US" altLang="en-US" sz="4000" i="1" baseline="-25000" dirty="0" err="1">
                      <a:solidFill>
                        <a:srgbClr val="C82E32"/>
                      </a:solidFill>
                    </a:rPr>
                    <a:t>f</a:t>
                  </a:r>
                  <a:endParaRPr lang="en-US" altLang="en-US" sz="4000" i="1" dirty="0">
                    <a:solidFill>
                      <a:srgbClr val="C82E32"/>
                    </a:solidFill>
                  </a:endParaRPr>
                </a:p>
                <a:p>
                  <a:r>
                    <a:rPr lang="en-US" altLang="en-US" sz="4000" i="1" dirty="0" err="1">
                      <a:solidFill>
                        <a:srgbClr val="C82E32"/>
                      </a:solidFill>
                    </a:rPr>
                    <a:t>k</a:t>
                  </a:r>
                  <a:r>
                    <a:rPr lang="en-US" altLang="en-US" sz="4000" i="1" baseline="-25000" dirty="0" err="1">
                      <a:solidFill>
                        <a:srgbClr val="C82E32"/>
                      </a:solidFill>
                    </a:rPr>
                    <a:t>r</a:t>
                  </a:r>
                  <a:r>
                    <a:rPr lang="en-US" altLang="en-US" sz="4000" dirty="0">
                      <a:solidFill>
                        <a:srgbClr val="C82E32"/>
                      </a:solidFill>
                    </a:rPr>
                    <a:t> </a:t>
                  </a:r>
                  <a:endParaRPr lang="en-US" altLang="en-US" sz="3600" dirty="0">
                    <a:solidFill>
                      <a:srgbClr val="C82E32"/>
                    </a:solidFill>
                  </a:endParaRPr>
                </a:p>
              </p:txBody>
            </p:sp>
            <p:sp>
              <p:nvSpPr>
                <p:cNvPr id="21" name="Line 10"/>
                <p:cNvSpPr>
                  <a:spLocks noChangeShapeType="1"/>
                </p:cNvSpPr>
                <p:nvPr/>
              </p:nvSpPr>
              <p:spPr bwMode="auto">
                <a:xfrm>
                  <a:off x="1971" y="3429"/>
                  <a:ext cx="432" cy="0"/>
                </a:xfrm>
                <a:prstGeom prst="line">
                  <a:avLst/>
                </a:prstGeom>
                <a:noFill/>
                <a:ln w="28575">
                  <a:solidFill>
                    <a:srgbClr val="C82E32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6" name="Group 11"/>
              <p:cNvGrpSpPr>
                <a:grpSpLocks/>
              </p:cNvGrpSpPr>
              <p:nvPr/>
            </p:nvGrpSpPr>
            <p:grpSpPr bwMode="auto">
              <a:xfrm>
                <a:off x="2891" y="2972"/>
                <a:ext cx="973" cy="834"/>
                <a:chOff x="2706" y="2865"/>
                <a:chExt cx="973" cy="834"/>
              </a:xfrm>
            </p:grpSpPr>
            <p:sp>
              <p:nvSpPr>
                <p:cNvPr id="18" name="Rectangle 12"/>
                <p:cNvSpPr>
                  <a:spLocks noChangeArrowheads="1"/>
                </p:cNvSpPr>
                <p:nvPr/>
              </p:nvSpPr>
              <p:spPr bwMode="auto">
                <a:xfrm>
                  <a:off x="2724" y="2865"/>
                  <a:ext cx="955" cy="83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pPr algn="ctr"/>
                  <a:r>
                    <a:rPr lang="en-US" altLang="en-US" sz="4000">
                      <a:solidFill>
                        <a:srgbClr val="C82E32"/>
                      </a:solidFill>
                    </a:rPr>
                    <a:t>[NO</a:t>
                  </a:r>
                  <a:r>
                    <a:rPr lang="en-US" altLang="en-US" sz="4000" baseline="-25000">
                      <a:solidFill>
                        <a:srgbClr val="C82E32"/>
                      </a:solidFill>
                    </a:rPr>
                    <a:t>2</a:t>
                  </a:r>
                  <a:r>
                    <a:rPr lang="en-US" altLang="en-US" sz="4000">
                      <a:solidFill>
                        <a:srgbClr val="C82E32"/>
                      </a:solidFill>
                    </a:rPr>
                    <a:t>]</a:t>
                  </a:r>
                  <a:r>
                    <a:rPr lang="en-US" altLang="en-US" sz="4000" baseline="30000">
                      <a:solidFill>
                        <a:srgbClr val="C82E32"/>
                      </a:solidFill>
                    </a:rPr>
                    <a:t>2</a:t>
                  </a:r>
                  <a:endParaRPr lang="en-US" altLang="en-US" sz="4000">
                    <a:solidFill>
                      <a:srgbClr val="C82E32"/>
                    </a:solidFill>
                  </a:endParaRPr>
                </a:p>
                <a:p>
                  <a:pPr algn="ctr"/>
                  <a:r>
                    <a:rPr lang="en-US" altLang="en-US" sz="4000">
                      <a:solidFill>
                        <a:srgbClr val="C82E32"/>
                      </a:solidFill>
                    </a:rPr>
                    <a:t>[N</a:t>
                  </a:r>
                  <a:r>
                    <a:rPr lang="en-US" altLang="en-US" sz="4000" baseline="-25000">
                      <a:solidFill>
                        <a:srgbClr val="C82E32"/>
                      </a:solidFill>
                    </a:rPr>
                    <a:t>2</a:t>
                  </a:r>
                  <a:r>
                    <a:rPr lang="en-US" altLang="en-US" sz="4000">
                      <a:solidFill>
                        <a:srgbClr val="C82E32"/>
                      </a:solidFill>
                    </a:rPr>
                    <a:t>O</a:t>
                  </a:r>
                  <a:r>
                    <a:rPr lang="en-US" altLang="en-US" sz="4000" baseline="-25000">
                      <a:solidFill>
                        <a:srgbClr val="C82E32"/>
                      </a:solidFill>
                    </a:rPr>
                    <a:t>4</a:t>
                  </a:r>
                  <a:r>
                    <a:rPr lang="en-US" altLang="en-US" sz="4000">
                      <a:solidFill>
                        <a:srgbClr val="C82E32"/>
                      </a:solidFill>
                    </a:rPr>
                    <a:t>]</a:t>
                  </a:r>
                </a:p>
              </p:txBody>
            </p:sp>
            <p:sp>
              <p:nvSpPr>
                <p:cNvPr id="19" name="Line 13"/>
                <p:cNvSpPr>
                  <a:spLocks noChangeShapeType="1"/>
                </p:cNvSpPr>
                <p:nvPr/>
              </p:nvSpPr>
              <p:spPr bwMode="auto">
                <a:xfrm>
                  <a:off x="2706" y="3312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C82E32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7" name="Rectangle 14"/>
              <p:cNvSpPr>
                <a:spLocks noChangeArrowheads="1"/>
              </p:cNvSpPr>
              <p:nvPr/>
            </p:nvSpPr>
            <p:spPr bwMode="auto">
              <a:xfrm>
                <a:off x="2577" y="3166"/>
                <a:ext cx="277" cy="4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/>
              <a:p>
                <a:r>
                  <a:rPr lang="en-US" altLang="en-US" sz="4000">
                    <a:solidFill>
                      <a:srgbClr val="C82E32"/>
                    </a:solidFill>
                  </a:rPr>
                  <a:t>=</a:t>
                </a:r>
              </a:p>
            </p:txBody>
          </p:sp>
        </p:grpSp>
      </p:grpSp>
      <p:sp>
        <p:nvSpPr>
          <p:cNvPr id="2" name="TextBox 1"/>
          <p:cNvSpPr txBox="1"/>
          <p:nvPr/>
        </p:nvSpPr>
        <p:spPr>
          <a:xfrm>
            <a:off x="5102768" y="5203373"/>
            <a:ext cx="6650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or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8857071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1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The Equilibrium </a:t>
            </a:r>
            <a:r>
              <a:rPr lang="en-US" altLang="en-US" dirty="0" smtClean="0"/>
              <a:t>Constant, K</a:t>
            </a:r>
            <a:r>
              <a:rPr lang="en-US" altLang="en-US" baseline="-25000" dirty="0"/>
              <a:t>c</a:t>
            </a:r>
            <a:endParaRPr lang="en-US" altLang="en-US" dirty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814647" y="1981200"/>
            <a:ext cx="10490662" cy="1219200"/>
          </a:xfrm>
        </p:spPr>
        <p:txBody>
          <a:bodyPr>
            <a:normAutofit/>
          </a:bodyPr>
          <a:lstStyle/>
          <a:p>
            <a:r>
              <a:rPr lang="en-US" altLang="en-US" sz="3600" dirty="0"/>
              <a:t>To </a:t>
            </a:r>
            <a:r>
              <a:rPr lang="en-US" altLang="en-US" sz="3600" dirty="0" smtClean="0"/>
              <a:t>generalize:</a:t>
            </a:r>
            <a:endParaRPr lang="en-US" altLang="en-US" sz="3600" dirty="0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432261" y="3886200"/>
            <a:ext cx="10507287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dirty="0"/>
              <a:t>The equilibrium expression for this reaction would be</a:t>
            </a:r>
          </a:p>
        </p:txBody>
      </p:sp>
      <p:grpSp>
        <p:nvGrpSpPr>
          <p:cNvPr id="25613" name="Group 13"/>
          <p:cNvGrpSpPr>
            <a:grpSpLocks/>
          </p:cNvGrpSpPr>
          <p:nvPr/>
        </p:nvGrpSpPr>
        <p:grpSpPr bwMode="auto">
          <a:xfrm>
            <a:off x="4495801" y="5029201"/>
            <a:ext cx="3178175" cy="1323975"/>
            <a:chOff x="2078" y="3168"/>
            <a:chExt cx="2002" cy="834"/>
          </a:xfrm>
        </p:grpSpPr>
        <p:sp>
          <p:nvSpPr>
            <p:cNvPr id="25609" name="Rectangle 9"/>
            <p:cNvSpPr>
              <a:spLocks noChangeArrowheads="1"/>
            </p:cNvSpPr>
            <p:nvPr/>
          </p:nvSpPr>
          <p:spPr bwMode="auto">
            <a:xfrm>
              <a:off x="2078" y="3360"/>
              <a:ext cx="673" cy="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4000" i="1">
                  <a:solidFill>
                    <a:srgbClr val="C82E32"/>
                  </a:solidFill>
                </a:rPr>
                <a:t>K</a:t>
              </a:r>
              <a:r>
                <a:rPr lang="en-US" altLang="en-US" sz="4000" i="1" baseline="-25000">
                  <a:solidFill>
                    <a:srgbClr val="C82E32"/>
                  </a:solidFill>
                </a:rPr>
                <a:t>c</a:t>
              </a:r>
              <a:r>
                <a:rPr lang="en-US" altLang="en-US" sz="4000">
                  <a:solidFill>
                    <a:srgbClr val="C82E32"/>
                  </a:solidFill>
                </a:rPr>
                <a:t> = </a:t>
              </a:r>
            </a:p>
          </p:txBody>
        </p:sp>
        <p:grpSp>
          <p:nvGrpSpPr>
            <p:cNvPr id="25612" name="Group 12"/>
            <p:cNvGrpSpPr>
              <a:grpSpLocks/>
            </p:cNvGrpSpPr>
            <p:nvPr/>
          </p:nvGrpSpPr>
          <p:grpSpPr bwMode="auto">
            <a:xfrm>
              <a:off x="2880" y="3168"/>
              <a:ext cx="1200" cy="834"/>
              <a:chOff x="3312" y="3156"/>
              <a:chExt cx="1200" cy="834"/>
            </a:xfrm>
          </p:grpSpPr>
          <p:sp>
            <p:nvSpPr>
              <p:cNvPr id="25610" name="Rectangle 10"/>
              <p:cNvSpPr>
                <a:spLocks noChangeArrowheads="1"/>
              </p:cNvSpPr>
              <p:nvPr/>
            </p:nvSpPr>
            <p:spPr bwMode="auto">
              <a:xfrm>
                <a:off x="3358" y="3156"/>
                <a:ext cx="1097" cy="8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4000">
                    <a:solidFill>
                      <a:srgbClr val="C82E32"/>
                    </a:solidFill>
                  </a:rPr>
                  <a:t>[C]</a:t>
                </a:r>
                <a:r>
                  <a:rPr lang="en-US" altLang="en-US" sz="4000" i="1" baseline="30000">
                    <a:solidFill>
                      <a:srgbClr val="C82E32"/>
                    </a:solidFill>
                  </a:rPr>
                  <a:t>c</a:t>
                </a:r>
                <a:r>
                  <a:rPr lang="en-US" altLang="en-US" sz="4000">
                    <a:solidFill>
                      <a:srgbClr val="C82E32"/>
                    </a:solidFill>
                  </a:rPr>
                  <a:t>[D]</a:t>
                </a:r>
                <a:r>
                  <a:rPr lang="en-US" altLang="en-US" sz="4000" i="1" baseline="30000">
                    <a:solidFill>
                      <a:srgbClr val="C82E32"/>
                    </a:solidFill>
                  </a:rPr>
                  <a:t>d</a:t>
                </a:r>
                <a:endParaRPr lang="en-US" altLang="en-US" sz="4000" i="1">
                  <a:solidFill>
                    <a:srgbClr val="C82E32"/>
                  </a:solidFill>
                </a:endParaRPr>
              </a:p>
              <a:p>
                <a:r>
                  <a:rPr lang="en-US" altLang="en-US" sz="4000">
                    <a:solidFill>
                      <a:srgbClr val="C82E32"/>
                    </a:solidFill>
                  </a:rPr>
                  <a:t>[A]</a:t>
                </a:r>
                <a:r>
                  <a:rPr lang="en-US" altLang="en-US" sz="4000" i="1" baseline="30000">
                    <a:solidFill>
                      <a:srgbClr val="C82E32"/>
                    </a:solidFill>
                  </a:rPr>
                  <a:t>a</a:t>
                </a:r>
                <a:r>
                  <a:rPr lang="en-US" altLang="en-US" sz="4000">
                    <a:solidFill>
                      <a:srgbClr val="C82E32"/>
                    </a:solidFill>
                  </a:rPr>
                  <a:t>[B]</a:t>
                </a:r>
                <a:r>
                  <a:rPr lang="en-US" altLang="en-US" sz="4000" i="1" baseline="30000">
                    <a:solidFill>
                      <a:srgbClr val="C82E32"/>
                    </a:solidFill>
                  </a:rPr>
                  <a:t>b</a:t>
                </a:r>
                <a:endParaRPr lang="en-US" altLang="en-US" sz="4000" i="1">
                  <a:solidFill>
                    <a:srgbClr val="C82E32"/>
                  </a:solidFill>
                </a:endParaRPr>
              </a:p>
            </p:txBody>
          </p:sp>
          <p:sp>
            <p:nvSpPr>
              <p:cNvPr id="25611" name="Line 11"/>
              <p:cNvSpPr>
                <a:spLocks noChangeShapeType="1"/>
              </p:cNvSpPr>
              <p:nvPr/>
            </p:nvSpPr>
            <p:spPr bwMode="auto">
              <a:xfrm>
                <a:off x="3312" y="3591"/>
                <a:ext cx="1200" cy="0"/>
              </a:xfrm>
              <a:prstGeom prst="line">
                <a:avLst/>
              </a:prstGeom>
              <a:noFill/>
              <a:ln w="28575">
                <a:solidFill>
                  <a:srgbClr val="C82E3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25620" name="Group 20"/>
          <p:cNvGrpSpPr>
            <a:grpSpLocks/>
          </p:cNvGrpSpPr>
          <p:nvPr/>
        </p:nvGrpSpPr>
        <p:grpSpPr bwMode="auto">
          <a:xfrm>
            <a:off x="3657601" y="3140079"/>
            <a:ext cx="4556125" cy="584201"/>
            <a:chOff x="1344" y="1978"/>
            <a:chExt cx="2870" cy="368"/>
          </a:xfrm>
        </p:grpSpPr>
        <p:sp>
          <p:nvSpPr>
            <p:cNvPr id="25616" name="Rectangle 16"/>
            <p:cNvSpPr>
              <a:spLocks noChangeArrowheads="1"/>
            </p:cNvSpPr>
            <p:nvPr/>
          </p:nvSpPr>
          <p:spPr bwMode="auto">
            <a:xfrm>
              <a:off x="1344" y="1978"/>
              <a:ext cx="919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3200" i="1">
                  <a:solidFill>
                    <a:srgbClr val="C82E32"/>
                  </a:solidFill>
                </a:rPr>
                <a:t>a</a:t>
              </a:r>
              <a:r>
                <a:rPr lang="en-US" altLang="en-US" sz="3200">
                  <a:solidFill>
                    <a:srgbClr val="C82E32"/>
                  </a:solidFill>
                </a:rPr>
                <a:t>A + </a:t>
              </a:r>
              <a:r>
                <a:rPr lang="en-US" altLang="en-US" sz="3200" i="1">
                  <a:solidFill>
                    <a:srgbClr val="C82E32"/>
                  </a:solidFill>
                </a:rPr>
                <a:t>b</a:t>
              </a:r>
              <a:r>
                <a:rPr lang="en-US" altLang="en-US" sz="3200">
                  <a:solidFill>
                    <a:srgbClr val="C82E32"/>
                  </a:solidFill>
                </a:rPr>
                <a:t>B</a:t>
              </a:r>
            </a:p>
          </p:txBody>
        </p:sp>
        <p:sp>
          <p:nvSpPr>
            <p:cNvPr id="25617" name="Rectangle 17"/>
            <p:cNvSpPr>
              <a:spLocks noChangeArrowheads="1"/>
            </p:cNvSpPr>
            <p:nvPr/>
          </p:nvSpPr>
          <p:spPr bwMode="auto">
            <a:xfrm>
              <a:off x="3312" y="1978"/>
              <a:ext cx="902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3200" i="1">
                  <a:solidFill>
                    <a:srgbClr val="C82E32"/>
                  </a:solidFill>
                </a:rPr>
                <a:t>c</a:t>
              </a:r>
              <a:r>
                <a:rPr lang="en-US" altLang="en-US" sz="3200">
                  <a:solidFill>
                    <a:srgbClr val="C82E32"/>
                  </a:solidFill>
                </a:rPr>
                <a:t>C + </a:t>
              </a:r>
              <a:r>
                <a:rPr lang="en-US" altLang="en-US" sz="3200" i="1">
                  <a:solidFill>
                    <a:srgbClr val="C82E32"/>
                  </a:solidFill>
                </a:rPr>
                <a:t>d</a:t>
              </a:r>
              <a:r>
                <a:rPr lang="en-US" altLang="en-US" sz="3200">
                  <a:solidFill>
                    <a:srgbClr val="C82E32"/>
                  </a:solidFill>
                </a:rPr>
                <a:t>D</a:t>
              </a:r>
            </a:p>
          </p:txBody>
        </p:sp>
        <p:pic>
          <p:nvPicPr>
            <p:cNvPr id="25618" name="Picture 18" descr="equilibr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53" y="2101"/>
              <a:ext cx="784" cy="1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41331153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5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The Equilibrium </a:t>
            </a:r>
            <a:r>
              <a:rPr lang="en-US" altLang="en-US" dirty="0" smtClean="0"/>
              <a:t>Constant FOR GASES ONLY</a:t>
            </a:r>
            <a:endParaRPr lang="en-US" altLang="en-US" dirty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166255" y="1981200"/>
            <a:ext cx="11604567" cy="21336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dirty="0"/>
              <a:t>	</a:t>
            </a:r>
            <a:r>
              <a:rPr lang="en-US" altLang="en-US" sz="3600" dirty="0"/>
              <a:t>Because pressure is proportional to concentration for gases in a closed system, the equilibrium expression can also be written</a:t>
            </a:r>
          </a:p>
        </p:txBody>
      </p:sp>
      <p:grpSp>
        <p:nvGrpSpPr>
          <p:cNvPr id="29709" name="Group 13"/>
          <p:cNvGrpSpPr>
            <a:grpSpLocks/>
          </p:cNvGrpSpPr>
          <p:nvPr/>
        </p:nvGrpSpPr>
        <p:grpSpPr bwMode="auto">
          <a:xfrm>
            <a:off x="4162425" y="3962401"/>
            <a:ext cx="3854450" cy="1311275"/>
            <a:chOff x="2155" y="2640"/>
            <a:chExt cx="2428" cy="826"/>
          </a:xfrm>
        </p:grpSpPr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2155" y="2832"/>
              <a:ext cx="626" cy="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4000" i="1">
                  <a:solidFill>
                    <a:srgbClr val="C82E32"/>
                  </a:solidFill>
                </a:rPr>
                <a:t>K</a:t>
              </a:r>
              <a:r>
                <a:rPr lang="en-US" altLang="en-US" sz="4000" i="1" baseline="-25000">
                  <a:solidFill>
                    <a:srgbClr val="C82E32"/>
                  </a:solidFill>
                </a:rPr>
                <a:t>p</a:t>
              </a:r>
              <a:r>
                <a:rPr lang="en-US" altLang="en-US" sz="4000">
                  <a:solidFill>
                    <a:srgbClr val="C82E32"/>
                  </a:solidFill>
                </a:rPr>
                <a:t> =</a:t>
              </a:r>
            </a:p>
          </p:txBody>
        </p:sp>
        <p:grpSp>
          <p:nvGrpSpPr>
            <p:cNvPr id="29708" name="Group 12"/>
            <p:cNvGrpSpPr>
              <a:grpSpLocks/>
            </p:cNvGrpSpPr>
            <p:nvPr/>
          </p:nvGrpSpPr>
          <p:grpSpPr bwMode="auto">
            <a:xfrm>
              <a:off x="2880" y="2640"/>
              <a:ext cx="1703" cy="826"/>
              <a:chOff x="3241" y="2671"/>
              <a:chExt cx="1703" cy="826"/>
            </a:xfrm>
          </p:grpSpPr>
          <p:sp>
            <p:nvSpPr>
              <p:cNvPr id="29706" name="Rectangle 10"/>
              <p:cNvSpPr>
                <a:spLocks noChangeArrowheads="1"/>
              </p:cNvSpPr>
              <p:nvPr/>
            </p:nvSpPr>
            <p:spPr bwMode="auto">
              <a:xfrm>
                <a:off x="3241" y="2671"/>
                <a:ext cx="1703" cy="8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en-US" altLang="en-US" sz="4000">
                    <a:solidFill>
                      <a:srgbClr val="C82E32"/>
                    </a:solidFill>
                  </a:rPr>
                  <a:t>(</a:t>
                </a:r>
                <a:r>
                  <a:rPr lang="en-US" altLang="en-US" sz="4000" i="1">
                    <a:solidFill>
                      <a:srgbClr val="C82E32"/>
                    </a:solidFill>
                  </a:rPr>
                  <a:t>P</a:t>
                </a:r>
                <a:r>
                  <a:rPr lang="en-US" altLang="en-US" sz="4000" baseline="-25000">
                    <a:solidFill>
                      <a:srgbClr val="C82E32"/>
                    </a:solidFill>
                  </a:rPr>
                  <a:t>C</a:t>
                </a:r>
                <a:r>
                  <a:rPr lang="en-US" altLang="en-US" sz="4000">
                    <a:solidFill>
                      <a:srgbClr val="C82E32"/>
                    </a:solidFill>
                  </a:rPr>
                  <a:t>)</a:t>
                </a:r>
                <a:r>
                  <a:rPr lang="en-US" altLang="en-US" sz="4000" i="1" baseline="30000">
                    <a:solidFill>
                      <a:srgbClr val="C82E32"/>
                    </a:solidFill>
                  </a:rPr>
                  <a:t>c</a:t>
                </a:r>
                <a:r>
                  <a:rPr lang="en-US" altLang="en-US" sz="4000">
                    <a:solidFill>
                      <a:srgbClr val="C82E32"/>
                    </a:solidFill>
                  </a:rPr>
                  <a:t> (</a:t>
                </a:r>
                <a:r>
                  <a:rPr lang="en-US" altLang="en-US" sz="4000" i="1">
                    <a:solidFill>
                      <a:srgbClr val="C82E32"/>
                    </a:solidFill>
                  </a:rPr>
                  <a:t>P</a:t>
                </a:r>
                <a:r>
                  <a:rPr lang="en-US" altLang="en-US" sz="4000" baseline="-25000">
                    <a:solidFill>
                      <a:srgbClr val="C82E32"/>
                    </a:solidFill>
                  </a:rPr>
                  <a:t>D</a:t>
                </a:r>
                <a:r>
                  <a:rPr lang="en-US" altLang="en-US" sz="4000">
                    <a:solidFill>
                      <a:srgbClr val="C82E32"/>
                    </a:solidFill>
                  </a:rPr>
                  <a:t>)</a:t>
                </a:r>
                <a:r>
                  <a:rPr lang="en-US" altLang="en-US" sz="4000" i="1" baseline="30000">
                    <a:solidFill>
                      <a:srgbClr val="C82E32"/>
                    </a:solidFill>
                  </a:rPr>
                  <a:t>d</a:t>
                </a:r>
                <a:endParaRPr lang="en-US" altLang="en-US" sz="4000">
                  <a:solidFill>
                    <a:srgbClr val="C82E32"/>
                  </a:solidFill>
                </a:endParaRPr>
              </a:p>
              <a:p>
                <a:pPr algn="ctr"/>
                <a:r>
                  <a:rPr lang="en-US" altLang="en-US" sz="4000">
                    <a:solidFill>
                      <a:srgbClr val="C82E32"/>
                    </a:solidFill>
                  </a:rPr>
                  <a:t>(</a:t>
                </a:r>
                <a:r>
                  <a:rPr lang="en-US" altLang="en-US" sz="4000" i="1">
                    <a:solidFill>
                      <a:srgbClr val="C82E32"/>
                    </a:solidFill>
                  </a:rPr>
                  <a:t>P</a:t>
                </a:r>
                <a:r>
                  <a:rPr lang="en-US" altLang="en-US" sz="4000" baseline="-25000">
                    <a:solidFill>
                      <a:srgbClr val="C82E32"/>
                    </a:solidFill>
                  </a:rPr>
                  <a:t>A</a:t>
                </a:r>
                <a:r>
                  <a:rPr lang="en-US" altLang="en-US" sz="4000">
                    <a:solidFill>
                      <a:srgbClr val="C82E32"/>
                    </a:solidFill>
                  </a:rPr>
                  <a:t>)</a:t>
                </a:r>
                <a:r>
                  <a:rPr lang="en-US" altLang="en-US" sz="4000" i="1" baseline="30000">
                    <a:solidFill>
                      <a:srgbClr val="C82E32"/>
                    </a:solidFill>
                  </a:rPr>
                  <a:t>a</a:t>
                </a:r>
                <a:r>
                  <a:rPr lang="en-US" altLang="en-US" sz="4000">
                    <a:solidFill>
                      <a:srgbClr val="C82E32"/>
                    </a:solidFill>
                  </a:rPr>
                  <a:t> (</a:t>
                </a:r>
                <a:r>
                  <a:rPr lang="en-US" altLang="en-US" sz="4000" i="1">
                    <a:solidFill>
                      <a:srgbClr val="C82E32"/>
                    </a:solidFill>
                  </a:rPr>
                  <a:t>P</a:t>
                </a:r>
                <a:r>
                  <a:rPr lang="en-US" altLang="en-US" sz="4000" baseline="-25000">
                    <a:solidFill>
                      <a:srgbClr val="C82E32"/>
                    </a:solidFill>
                  </a:rPr>
                  <a:t>B</a:t>
                </a:r>
                <a:r>
                  <a:rPr lang="en-US" altLang="en-US" sz="4000">
                    <a:solidFill>
                      <a:srgbClr val="C82E32"/>
                    </a:solidFill>
                  </a:rPr>
                  <a:t>)</a:t>
                </a:r>
                <a:r>
                  <a:rPr lang="en-US" altLang="en-US" sz="4000" i="1" baseline="30000">
                    <a:solidFill>
                      <a:srgbClr val="C82E32"/>
                    </a:solidFill>
                  </a:rPr>
                  <a:t>b</a:t>
                </a:r>
                <a:endParaRPr lang="en-US" altLang="en-US" sz="4000">
                  <a:solidFill>
                    <a:srgbClr val="C82E32"/>
                  </a:solidFill>
                </a:endParaRPr>
              </a:p>
            </p:txBody>
          </p:sp>
          <p:sp>
            <p:nvSpPr>
              <p:cNvPr id="29707" name="Line 11"/>
              <p:cNvSpPr>
                <a:spLocks noChangeShapeType="1"/>
              </p:cNvSpPr>
              <p:nvPr/>
            </p:nvSpPr>
            <p:spPr bwMode="auto">
              <a:xfrm>
                <a:off x="3312" y="3120"/>
                <a:ext cx="1584" cy="0"/>
              </a:xfrm>
              <a:prstGeom prst="line">
                <a:avLst/>
              </a:prstGeom>
              <a:noFill/>
              <a:ln w="28575">
                <a:solidFill>
                  <a:srgbClr val="C82E3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11139332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1057253" y="316992"/>
            <a:ext cx="9720072" cy="1499616"/>
          </a:xfrm>
        </p:spPr>
        <p:txBody>
          <a:bodyPr/>
          <a:lstStyle/>
          <a:p>
            <a:r>
              <a:rPr lang="en-US" altLang="en-US" dirty="0"/>
              <a:t>Relationship between </a:t>
            </a:r>
            <a:r>
              <a:rPr lang="en-US" altLang="en-US" i="1" dirty="0"/>
              <a:t>K</a:t>
            </a:r>
            <a:r>
              <a:rPr lang="en-US" altLang="en-US" i="1" baseline="-25000" dirty="0"/>
              <a:t>c</a:t>
            </a:r>
            <a:r>
              <a:rPr lang="en-US" altLang="en-US" dirty="0"/>
              <a:t> and </a:t>
            </a:r>
            <a:r>
              <a:rPr lang="en-US" altLang="en-US" i="1" dirty="0" err="1"/>
              <a:t>K</a:t>
            </a:r>
            <a:r>
              <a:rPr lang="en-US" altLang="en-US" i="1" baseline="-25000" dirty="0" err="1"/>
              <a:t>p</a:t>
            </a:r>
            <a:endParaRPr lang="en-US" altLang="en-US" i="1" dirty="0"/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2209800" y="3200400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/>
              <a:t>Rearranging it, we get</a:t>
            </a:r>
          </a:p>
        </p:txBody>
      </p:sp>
      <p:sp>
        <p:nvSpPr>
          <p:cNvPr id="40967" name="Rectangle 7"/>
          <p:cNvSpPr>
            <a:spLocks noChangeArrowheads="1"/>
          </p:cNvSpPr>
          <p:nvPr/>
        </p:nvSpPr>
        <p:spPr bwMode="auto">
          <a:xfrm>
            <a:off x="5006976" y="2286001"/>
            <a:ext cx="182062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en-US" sz="3600" i="1" dirty="0">
                <a:solidFill>
                  <a:srgbClr val="C82E32"/>
                </a:solidFill>
              </a:rPr>
              <a:t>PV</a:t>
            </a:r>
            <a:r>
              <a:rPr lang="en-US" altLang="en-US" sz="3600" dirty="0">
                <a:solidFill>
                  <a:srgbClr val="C82E32"/>
                </a:solidFill>
              </a:rPr>
              <a:t> = </a:t>
            </a:r>
            <a:r>
              <a:rPr lang="en-US" altLang="en-US" sz="3600" i="1" dirty="0" err="1">
                <a:solidFill>
                  <a:srgbClr val="C82E32"/>
                </a:solidFill>
              </a:rPr>
              <a:t>nRT</a:t>
            </a:r>
            <a:endParaRPr lang="en-US" altLang="en-US" sz="3600" i="1" dirty="0">
              <a:solidFill>
                <a:srgbClr val="C82E32"/>
              </a:solidFill>
            </a:endParaRPr>
          </a:p>
        </p:txBody>
      </p:sp>
      <p:grpSp>
        <p:nvGrpSpPr>
          <p:cNvPr id="40972" name="Group 12"/>
          <p:cNvGrpSpPr>
            <a:grpSpLocks/>
          </p:cNvGrpSpPr>
          <p:nvPr/>
        </p:nvGrpSpPr>
        <p:grpSpPr bwMode="auto">
          <a:xfrm>
            <a:off x="4833939" y="4038600"/>
            <a:ext cx="2054225" cy="1200150"/>
            <a:chOff x="2261" y="3273"/>
            <a:chExt cx="1294" cy="756"/>
          </a:xfrm>
        </p:grpSpPr>
        <p:sp>
          <p:nvSpPr>
            <p:cNvPr id="40968" name="Rectangle 8"/>
            <p:cNvSpPr>
              <a:spLocks noChangeArrowheads="1"/>
            </p:cNvSpPr>
            <p:nvPr/>
          </p:nvSpPr>
          <p:spPr bwMode="auto">
            <a:xfrm>
              <a:off x="2261" y="3439"/>
              <a:ext cx="1294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3600" i="1">
                  <a:solidFill>
                    <a:srgbClr val="C82E32"/>
                  </a:solidFill>
                </a:rPr>
                <a:t>P</a:t>
              </a:r>
              <a:r>
                <a:rPr lang="en-US" altLang="en-US" sz="3600">
                  <a:solidFill>
                    <a:srgbClr val="C82E32"/>
                  </a:solidFill>
                </a:rPr>
                <a:t> =        </a:t>
              </a:r>
              <a:r>
                <a:rPr lang="en-US" altLang="en-US" sz="3600" i="1">
                  <a:solidFill>
                    <a:srgbClr val="C82E32"/>
                  </a:solidFill>
                </a:rPr>
                <a:t>RT</a:t>
              </a:r>
            </a:p>
          </p:txBody>
        </p:sp>
        <p:sp>
          <p:nvSpPr>
            <p:cNvPr id="40969" name="Rectangle 9"/>
            <p:cNvSpPr>
              <a:spLocks noChangeArrowheads="1"/>
            </p:cNvSpPr>
            <p:nvPr/>
          </p:nvSpPr>
          <p:spPr bwMode="auto">
            <a:xfrm>
              <a:off x="2963" y="3273"/>
              <a:ext cx="281" cy="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sz="3600" i="1">
                  <a:solidFill>
                    <a:srgbClr val="C82E32"/>
                  </a:solidFill>
                </a:rPr>
                <a:t>n</a:t>
              </a:r>
            </a:p>
            <a:p>
              <a:pPr algn="ctr"/>
              <a:r>
                <a:rPr lang="en-US" altLang="en-US" sz="3600" i="1">
                  <a:solidFill>
                    <a:srgbClr val="C82E32"/>
                  </a:solidFill>
                </a:rPr>
                <a:t>V</a:t>
              </a:r>
            </a:p>
          </p:txBody>
        </p:sp>
        <p:sp>
          <p:nvSpPr>
            <p:cNvPr id="40970" name="Line 10"/>
            <p:cNvSpPr>
              <a:spLocks noChangeShapeType="1"/>
            </p:cNvSpPr>
            <p:nvPr/>
          </p:nvSpPr>
          <p:spPr bwMode="auto">
            <a:xfrm>
              <a:off x="2880" y="3643"/>
              <a:ext cx="432" cy="0"/>
            </a:xfrm>
            <a:prstGeom prst="line">
              <a:avLst/>
            </a:prstGeom>
            <a:noFill/>
            <a:ln w="38100">
              <a:solidFill>
                <a:srgbClr val="C82E3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49646543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0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0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0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5" grpId="0"/>
      <p:bldP spid="4096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1328</TotalTime>
  <Words>1096</Words>
  <Application>Microsoft Office PowerPoint</Application>
  <PresentationFormat>Widescreen</PresentationFormat>
  <Paragraphs>235</Paragraphs>
  <Slides>32</Slides>
  <Notes>30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43" baseType="lpstr">
      <vt:lpstr>ＭＳ Ｐゴシック</vt:lpstr>
      <vt:lpstr>Arial</vt:lpstr>
      <vt:lpstr>Calibri</vt:lpstr>
      <vt:lpstr>Comic Sans MS Bold</vt:lpstr>
      <vt:lpstr>Helvetica</vt:lpstr>
      <vt:lpstr>Symbol</vt:lpstr>
      <vt:lpstr>Tw Cen MT</vt:lpstr>
      <vt:lpstr>Tw Cen MT Condensed</vt:lpstr>
      <vt:lpstr>Wingdings</vt:lpstr>
      <vt:lpstr>Wingdings 3</vt:lpstr>
      <vt:lpstr>Integral</vt:lpstr>
      <vt:lpstr>Chapter 14 Chemical Equilibrium</vt:lpstr>
      <vt:lpstr>The Concept of Equilibrium</vt:lpstr>
      <vt:lpstr>The Concept of Equilibrium</vt:lpstr>
      <vt:lpstr>Depicting Equilibrium</vt:lpstr>
      <vt:lpstr>The Equilibrium Constant, Kc</vt:lpstr>
      <vt:lpstr>The Equilibrium Constant, Kc</vt:lpstr>
      <vt:lpstr>The Equilibrium Constant, Kc</vt:lpstr>
      <vt:lpstr>The Equilibrium Constant FOR GASES ONLY</vt:lpstr>
      <vt:lpstr>Relationship between Kc and Kp</vt:lpstr>
      <vt:lpstr>Relationship between Kc and Kp</vt:lpstr>
      <vt:lpstr>What Does the Value of K Mean?</vt:lpstr>
      <vt:lpstr>Manipulating Equilibrium Constants</vt:lpstr>
      <vt:lpstr>The Concentrations of Solids and Liquids Are Essentially Constant</vt:lpstr>
      <vt:lpstr>Equilibrium Calculations</vt:lpstr>
      <vt:lpstr>What Do We Know?</vt:lpstr>
      <vt:lpstr>[HI] Increases by 1.87 x 10-3 M</vt:lpstr>
      <vt:lpstr>Stoichiometry tells us [H2] and [I2] decrease by half as much</vt:lpstr>
      <vt:lpstr>We can now calculate the equilibrium concentrations of all three compounds…</vt:lpstr>
      <vt:lpstr>…and, therefore, the equilibrium constant</vt:lpstr>
      <vt:lpstr>The Reaction Quotient (Q)</vt:lpstr>
      <vt:lpstr>If Q = K,</vt:lpstr>
      <vt:lpstr>If Q &gt; K,</vt:lpstr>
      <vt:lpstr>If Q &lt; K,</vt:lpstr>
      <vt:lpstr>Le Châtelier’s Principle</vt:lpstr>
      <vt:lpstr>Le Châtelier’s Principle</vt:lpstr>
      <vt:lpstr>LeChatelier Translated:</vt:lpstr>
      <vt:lpstr>Effect of Concentration of Reactants </vt:lpstr>
      <vt:lpstr>Effect of Concentration of Products</vt:lpstr>
      <vt:lpstr>Effect of Temperature</vt:lpstr>
      <vt:lpstr>Effect of Pressure</vt:lpstr>
      <vt:lpstr>Ex: Effect of Pressure</vt:lpstr>
      <vt:lpstr>Addition of a Catalyst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15 Chemical Equilibrium</dc:title>
  <dc:creator>Kristin Boyle</dc:creator>
  <cp:lastModifiedBy>User</cp:lastModifiedBy>
  <cp:revision>25</cp:revision>
  <dcterms:created xsi:type="dcterms:W3CDTF">2017-10-31T16:32:57Z</dcterms:created>
  <dcterms:modified xsi:type="dcterms:W3CDTF">2019-05-08T15:45:10Z</dcterms:modified>
</cp:coreProperties>
</file>